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9"/>
  </p:notesMasterIdLst>
  <p:sldIdLst>
    <p:sldId id="259" r:id="rId5"/>
    <p:sldId id="258" r:id="rId6"/>
    <p:sldId id="260" r:id="rId7"/>
    <p:sldId id="261" r:id="rId8"/>
  </p:sldIdLst>
  <p:sldSz cx="6858000" cy="9906000" type="A4"/>
  <p:notesSz cx="6669088"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Style moyen 1 - Accentuation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100" d="100"/>
          <a:sy n="100" d="100"/>
        </p:scale>
        <p:origin x="48" y="-3092"/>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1"/>
            <a:ext cx="2889250" cy="496888"/>
          </a:xfrm>
          <a:prstGeom prst="rect">
            <a:avLst/>
          </a:prstGeom>
        </p:spPr>
        <p:txBody>
          <a:bodyPr vert="horz" lIns="92435" tIns="46218" rIns="92435" bIns="46218" rtlCol="0"/>
          <a:lstStyle>
            <a:lvl1pPr algn="l">
              <a:defRPr sz="1200"/>
            </a:lvl1pPr>
          </a:lstStyle>
          <a:p>
            <a:endParaRPr lang="fr-FR"/>
          </a:p>
        </p:txBody>
      </p:sp>
      <p:sp>
        <p:nvSpPr>
          <p:cNvPr id="3" name="Espace réservé de la date 2"/>
          <p:cNvSpPr>
            <a:spLocks noGrp="1"/>
          </p:cNvSpPr>
          <p:nvPr>
            <p:ph type="dt" idx="1"/>
          </p:nvPr>
        </p:nvSpPr>
        <p:spPr>
          <a:xfrm>
            <a:off x="3778251" y="1"/>
            <a:ext cx="2889250" cy="496888"/>
          </a:xfrm>
          <a:prstGeom prst="rect">
            <a:avLst/>
          </a:prstGeom>
        </p:spPr>
        <p:txBody>
          <a:bodyPr vert="horz" lIns="92435" tIns="46218" rIns="92435" bIns="46218" rtlCol="0"/>
          <a:lstStyle>
            <a:lvl1pPr algn="r">
              <a:defRPr sz="1200"/>
            </a:lvl1pPr>
          </a:lstStyle>
          <a:p>
            <a:fld id="{EB5A1D37-8314-46BE-95A3-508D2B9793B0}" type="datetimeFigureOut">
              <a:rPr lang="fr-FR" smtClean="0"/>
              <a:t>18/02/2025</a:t>
            </a:fld>
            <a:endParaRPr lang="fr-FR"/>
          </a:p>
        </p:txBody>
      </p:sp>
      <p:sp>
        <p:nvSpPr>
          <p:cNvPr id="4" name="Espace réservé de l'image des diapositives 3"/>
          <p:cNvSpPr>
            <a:spLocks noGrp="1" noRot="1" noChangeAspect="1"/>
          </p:cNvSpPr>
          <p:nvPr>
            <p:ph type="sldImg" idx="2"/>
          </p:nvPr>
        </p:nvSpPr>
        <p:spPr>
          <a:xfrm>
            <a:off x="2046288" y="744538"/>
            <a:ext cx="2576512" cy="3722687"/>
          </a:xfrm>
          <a:prstGeom prst="rect">
            <a:avLst/>
          </a:prstGeom>
          <a:noFill/>
          <a:ln w="12700">
            <a:solidFill>
              <a:prstClr val="black"/>
            </a:solidFill>
          </a:ln>
        </p:spPr>
        <p:txBody>
          <a:bodyPr vert="horz" lIns="92435" tIns="46218" rIns="92435" bIns="46218" rtlCol="0" anchor="ctr"/>
          <a:lstStyle/>
          <a:p>
            <a:endParaRPr lang="fr-FR"/>
          </a:p>
        </p:txBody>
      </p:sp>
      <p:sp>
        <p:nvSpPr>
          <p:cNvPr id="5" name="Espace réservé des commentaires 4"/>
          <p:cNvSpPr>
            <a:spLocks noGrp="1"/>
          </p:cNvSpPr>
          <p:nvPr>
            <p:ph type="body" sz="quarter" idx="3"/>
          </p:nvPr>
        </p:nvSpPr>
        <p:spPr>
          <a:xfrm>
            <a:off x="666750" y="4714883"/>
            <a:ext cx="5335588" cy="4467225"/>
          </a:xfrm>
          <a:prstGeom prst="rect">
            <a:avLst/>
          </a:prstGeom>
        </p:spPr>
        <p:txBody>
          <a:bodyPr vert="horz" lIns="92435" tIns="46218" rIns="92435" bIns="46218"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1" y="9428170"/>
            <a:ext cx="2889250" cy="496887"/>
          </a:xfrm>
          <a:prstGeom prst="rect">
            <a:avLst/>
          </a:prstGeom>
        </p:spPr>
        <p:txBody>
          <a:bodyPr vert="horz" lIns="92435" tIns="46218" rIns="92435" bIns="46218"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778251" y="9428170"/>
            <a:ext cx="2889250" cy="496887"/>
          </a:xfrm>
          <a:prstGeom prst="rect">
            <a:avLst/>
          </a:prstGeom>
        </p:spPr>
        <p:txBody>
          <a:bodyPr vert="horz" lIns="92435" tIns="46218" rIns="92435" bIns="46218" rtlCol="0" anchor="b"/>
          <a:lstStyle>
            <a:lvl1pPr algn="r">
              <a:defRPr sz="1200"/>
            </a:lvl1pPr>
          </a:lstStyle>
          <a:p>
            <a:fld id="{D466EBAF-5033-45F7-A534-EB5696C7DA70}" type="slidenum">
              <a:rPr lang="fr-FR" smtClean="0"/>
              <a:t>‹N°›</a:t>
            </a:fld>
            <a:endParaRPr lang="fr-FR"/>
          </a:p>
        </p:txBody>
      </p:sp>
    </p:spTree>
    <p:extLst>
      <p:ext uri="{BB962C8B-B14F-4D97-AF65-F5344CB8AC3E}">
        <p14:creationId xmlns:p14="http://schemas.microsoft.com/office/powerpoint/2010/main" val="19297798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514350" y="3077290"/>
            <a:ext cx="5829300" cy="2123366"/>
          </a:xfrm>
        </p:spPr>
        <p:txBody>
          <a:bodyPr/>
          <a:lstStyle/>
          <a:p>
            <a:r>
              <a:rPr lang="fr-FR"/>
              <a:t>Modifiez le style du titre</a:t>
            </a:r>
          </a:p>
        </p:txBody>
      </p:sp>
      <p:sp>
        <p:nvSpPr>
          <p:cNvPr id="3" name="Sous-titr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27DAB65D-0D3E-4941-B66C-4322F24A983B}" type="datetimeFigureOut">
              <a:rPr lang="fr-FR" smtClean="0"/>
              <a:t>18/02/2025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E197955-B5F9-410D-A183-831C885C47A5}" type="slidenum">
              <a:rPr lang="fr-FR" smtClean="0"/>
              <a:t>‹N°›</a:t>
            </a:fld>
            <a:endParaRPr lang="fr-FR"/>
          </a:p>
        </p:txBody>
      </p:sp>
    </p:spTree>
    <p:extLst>
      <p:ext uri="{BB962C8B-B14F-4D97-AF65-F5344CB8AC3E}">
        <p14:creationId xmlns:p14="http://schemas.microsoft.com/office/powerpoint/2010/main" val="3350853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27DAB65D-0D3E-4941-B66C-4322F24A983B}" type="datetimeFigureOut">
              <a:rPr lang="fr-FR" smtClean="0"/>
              <a:t>18/02/2025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E197955-B5F9-410D-A183-831C885C47A5}" type="slidenum">
              <a:rPr lang="fr-FR" smtClean="0"/>
              <a:t>‹N°›</a:t>
            </a:fld>
            <a:endParaRPr lang="fr-FR"/>
          </a:p>
        </p:txBody>
      </p:sp>
    </p:spTree>
    <p:extLst>
      <p:ext uri="{BB962C8B-B14F-4D97-AF65-F5344CB8AC3E}">
        <p14:creationId xmlns:p14="http://schemas.microsoft.com/office/powerpoint/2010/main" val="3345795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3729037" y="529696"/>
            <a:ext cx="1157288" cy="1126807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257176" y="529696"/>
            <a:ext cx="3357563" cy="1126807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27DAB65D-0D3E-4941-B66C-4322F24A983B}" type="datetimeFigureOut">
              <a:rPr lang="fr-FR" smtClean="0"/>
              <a:t>18/02/2025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E197955-B5F9-410D-A183-831C885C47A5}" type="slidenum">
              <a:rPr lang="fr-FR" smtClean="0"/>
              <a:t>‹N°›</a:t>
            </a:fld>
            <a:endParaRPr lang="fr-FR"/>
          </a:p>
        </p:txBody>
      </p:sp>
    </p:spTree>
    <p:extLst>
      <p:ext uri="{BB962C8B-B14F-4D97-AF65-F5344CB8AC3E}">
        <p14:creationId xmlns:p14="http://schemas.microsoft.com/office/powerpoint/2010/main" val="34560238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27DAB65D-0D3E-4941-B66C-4322F24A983B}" type="datetimeFigureOut">
              <a:rPr lang="fr-FR" smtClean="0"/>
              <a:t>18/02/2025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E197955-B5F9-410D-A183-831C885C47A5}" type="slidenum">
              <a:rPr lang="fr-FR" smtClean="0"/>
              <a:t>‹N°›</a:t>
            </a:fld>
            <a:endParaRPr lang="fr-FR"/>
          </a:p>
        </p:txBody>
      </p:sp>
    </p:spTree>
    <p:extLst>
      <p:ext uri="{BB962C8B-B14F-4D97-AF65-F5344CB8AC3E}">
        <p14:creationId xmlns:p14="http://schemas.microsoft.com/office/powerpoint/2010/main" val="3986207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41735" y="6365526"/>
            <a:ext cx="5829300" cy="1967442"/>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541735" y="4198594"/>
            <a:ext cx="5829300" cy="21669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27DAB65D-0D3E-4941-B66C-4322F24A983B}" type="datetimeFigureOut">
              <a:rPr lang="fr-FR" smtClean="0"/>
              <a:t>18/02/2025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E197955-B5F9-410D-A183-831C885C47A5}" type="slidenum">
              <a:rPr lang="fr-FR" smtClean="0"/>
              <a:t>‹N°›</a:t>
            </a:fld>
            <a:endParaRPr lang="fr-FR"/>
          </a:p>
        </p:txBody>
      </p:sp>
    </p:spTree>
    <p:extLst>
      <p:ext uri="{BB962C8B-B14F-4D97-AF65-F5344CB8AC3E}">
        <p14:creationId xmlns:p14="http://schemas.microsoft.com/office/powerpoint/2010/main" val="2234084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257178" y="3081872"/>
            <a:ext cx="2257425" cy="87159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2628903" y="3081872"/>
            <a:ext cx="2257425" cy="87159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27DAB65D-0D3E-4941-B66C-4322F24A983B}" type="datetimeFigureOut">
              <a:rPr lang="fr-FR" smtClean="0"/>
              <a:t>18/02/2025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E197955-B5F9-410D-A183-831C885C47A5}" type="slidenum">
              <a:rPr lang="fr-FR" smtClean="0"/>
              <a:t>‹N°›</a:t>
            </a:fld>
            <a:endParaRPr lang="fr-FR"/>
          </a:p>
        </p:txBody>
      </p:sp>
    </p:spTree>
    <p:extLst>
      <p:ext uri="{BB962C8B-B14F-4D97-AF65-F5344CB8AC3E}">
        <p14:creationId xmlns:p14="http://schemas.microsoft.com/office/powerpoint/2010/main" val="2719456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342900" y="396695"/>
            <a:ext cx="6172200" cy="1651000"/>
          </a:xfr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342900" y="2217378"/>
            <a:ext cx="3030141" cy="92410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342900" y="3141493"/>
            <a:ext cx="3030141" cy="57074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3483772" y="2217378"/>
            <a:ext cx="3031331" cy="92410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3483772" y="3141493"/>
            <a:ext cx="3031331" cy="57074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27DAB65D-0D3E-4941-B66C-4322F24A983B}" type="datetimeFigureOut">
              <a:rPr lang="fr-FR" smtClean="0"/>
              <a:t>18/02/2025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E197955-B5F9-410D-A183-831C885C47A5}" type="slidenum">
              <a:rPr lang="fr-FR" smtClean="0"/>
              <a:t>‹N°›</a:t>
            </a:fld>
            <a:endParaRPr lang="fr-FR"/>
          </a:p>
        </p:txBody>
      </p:sp>
    </p:spTree>
    <p:extLst>
      <p:ext uri="{BB962C8B-B14F-4D97-AF65-F5344CB8AC3E}">
        <p14:creationId xmlns:p14="http://schemas.microsoft.com/office/powerpoint/2010/main" val="3225420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27DAB65D-0D3E-4941-B66C-4322F24A983B}" type="datetimeFigureOut">
              <a:rPr lang="fr-FR" smtClean="0"/>
              <a:t>18/02/2025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E197955-B5F9-410D-A183-831C885C47A5}" type="slidenum">
              <a:rPr lang="fr-FR" smtClean="0"/>
              <a:t>‹N°›</a:t>
            </a:fld>
            <a:endParaRPr lang="fr-FR"/>
          </a:p>
        </p:txBody>
      </p:sp>
    </p:spTree>
    <p:extLst>
      <p:ext uri="{BB962C8B-B14F-4D97-AF65-F5344CB8AC3E}">
        <p14:creationId xmlns:p14="http://schemas.microsoft.com/office/powerpoint/2010/main" val="1053116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7DAB65D-0D3E-4941-B66C-4322F24A983B}" type="datetimeFigureOut">
              <a:rPr lang="fr-FR" smtClean="0"/>
              <a:t>18/02/2025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E197955-B5F9-410D-A183-831C885C47A5}" type="slidenum">
              <a:rPr lang="fr-FR" smtClean="0"/>
              <a:t>‹N°›</a:t>
            </a:fld>
            <a:endParaRPr lang="fr-FR"/>
          </a:p>
        </p:txBody>
      </p:sp>
    </p:spTree>
    <p:extLst>
      <p:ext uri="{BB962C8B-B14F-4D97-AF65-F5344CB8AC3E}">
        <p14:creationId xmlns:p14="http://schemas.microsoft.com/office/powerpoint/2010/main" val="1132875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42903" y="394409"/>
            <a:ext cx="2256235" cy="1678517"/>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2681290" y="394415"/>
            <a:ext cx="3833813" cy="845449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342903" y="2072931"/>
            <a:ext cx="2256235" cy="677597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27DAB65D-0D3E-4941-B66C-4322F24A983B}" type="datetimeFigureOut">
              <a:rPr lang="fr-FR" smtClean="0"/>
              <a:t>18/02/2025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E197955-B5F9-410D-A183-831C885C47A5}" type="slidenum">
              <a:rPr lang="fr-FR" smtClean="0"/>
              <a:t>‹N°›</a:t>
            </a:fld>
            <a:endParaRPr lang="fr-FR"/>
          </a:p>
        </p:txBody>
      </p:sp>
    </p:spTree>
    <p:extLst>
      <p:ext uri="{BB962C8B-B14F-4D97-AF65-F5344CB8AC3E}">
        <p14:creationId xmlns:p14="http://schemas.microsoft.com/office/powerpoint/2010/main" val="3770847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344216" y="6934205"/>
            <a:ext cx="4114800" cy="818621"/>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344216" y="885116"/>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344216" y="7752826"/>
            <a:ext cx="4114800" cy="116257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27DAB65D-0D3E-4941-B66C-4322F24A983B}" type="datetimeFigureOut">
              <a:rPr lang="fr-FR" smtClean="0"/>
              <a:t>18/02/2025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E197955-B5F9-410D-A183-831C885C47A5}" type="slidenum">
              <a:rPr lang="fr-FR" smtClean="0"/>
              <a:t>‹N°›</a:t>
            </a:fld>
            <a:endParaRPr lang="fr-FR"/>
          </a:p>
        </p:txBody>
      </p:sp>
    </p:spTree>
    <p:extLst>
      <p:ext uri="{BB962C8B-B14F-4D97-AF65-F5344CB8AC3E}">
        <p14:creationId xmlns:p14="http://schemas.microsoft.com/office/powerpoint/2010/main" val="1647140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342900" y="396695"/>
            <a:ext cx="6172200" cy="16510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342900" y="2311400"/>
            <a:ext cx="6172200" cy="6537505"/>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342900" y="9181407"/>
            <a:ext cx="1600200" cy="527399"/>
          </a:xfrm>
          <a:prstGeom prst="rect">
            <a:avLst/>
          </a:prstGeom>
        </p:spPr>
        <p:txBody>
          <a:bodyPr vert="horz" lIns="91440" tIns="45720" rIns="91440" bIns="45720" rtlCol="0" anchor="ctr"/>
          <a:lstStyle>
            <a:lvl1pPr algn="l">
              <a:defRPr sz="1200">
                <a:solidFill>
                  <a:schemeClr val="tx1">
                    <a:tint val="75000"/>
                  </a:schemeClr>
                </a:solidFill>
              </a:defRPr>
            </a:lvl1pPr>
          </a:lstStyle>
          <a:p>
            <a:fld id="{27DAB65D-0D3E-4941-B66C-4322F24A983B}" type="datetimeFigureOut">
              <a:rPr lang="fr-FR" smtClean="0"/>
              <a:t>18/02/2025</a:t>
            </a:fld>
            <a:endParaRPr lang="fr-FR"/>
          </a:p>
        </p:txBody>
      </p:sp>
      <p:sp>
        <p:nvSpPr>
          <p:cNvPr id="5" name="Espace réservé du pied de page 4"/>
          <p:cNvSpPr>
            <a:spLocks noGrp="1"/>
          </p:cNvSpPr>
          <p:nvPr>
            <p:ph type="ftr" sz="quarter" idx="3"/>
          </p:nvPr>
        </p:nvSpPr>
        <p:spPr>
          <a:xfrm>
            <a:off x="2343150" y="9181407"/>
            <a:ext cx="2171700" cy="527399"/>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4914900" y="9181407"/>
            <a:ext cx="1600200" cy="527399"/>
          </a:xfrm>
          <a:prstGeom prst="rect">
            <a:avLst/>
          </a:prstGeom>
        </p:spPr>
        <p:txBody>
          <a:bodyPr vert="horz" lIns="91440" tIns="45720" rIns="91440" bIns="45720" rtlCol="0" anchor="ctr"/>
          <a:lstStyle>
            <a:lvl1pPr algn="r">
              <a:defRPr sz="1200">
                <a:solidFill>
                  <a:schemeClr val="tx1">
                    <a:tint val="75000"/>
                  </a:schemeClr>
                </a:solidFill>
              </a:defRPr>
            </a:lvl1pPr>
          </a:lstStyle>
          <a:p>
            <a:fld id="{0E197955-B5F9-410D-A183-831C885C47A5}" type="slidenum">
              <a:rPr lang="fr-FR" smtClean="0"/>
              <a:t>‹N°›</a:t>
            </a:fld>
            <a:endParaRPr lang="fr-FR"/>
          </a:p>
        </p:txBody>
      </p:sp>
    </p:spTree>
    <p:extLst>
      <p:ext uri="{BB962C8B-B14F-4D97-AF65-F5344CB8AC3E}">
        <p14:creationId xmlns:p14="http://schemas.microsoft.com/office/powerpoint/2010/main" val="2344434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3.xml"/><Relationship Id="rId5" Type="http://schemas.openxmlformats.org/officeDocument/2006/relationships/image" Target="../media/image4.gif"/><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Intégration SEIT au sein de SEF - 1ère réunion de négociations - CFDT  Schneider Electric">
            <a:extLst>
              <a:ext uri="{FF2B5EF4-FFF2-40B4-BE49-F238E27FC236}">
                <a16:creationId xmlns:a16="http://schemas.microsoft.com/office/drawing/2014/main" id="{4CDC7CCD-C5AC-1787-9637-FE0A294AB2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3610" y="982877"/>
            <a:ext cx="1793422" cy="1738361"/>
          </a:xfrm>
          <a:prstGeom prst="rect">
            <a:avLst/>
          </a:prstGeom>
          <a:noFill/>
          <a:extLst>
            <a:ext uri="{909E8E84-426E-40DD-AFC4-6F175D3DCCD1}">
              <a14:hiddenFill xmlns:a14="http://schemas.microsoft.com/office/drawing/2010/main">
                <a:solidFill>
                  <a:srgbClr val="FFFFFF"/>
                </a:solidFill>
              </a14:hiddenFill>
            </a:ext>
          </a:extLst>
        </p:spPr>
      </p:pic>
      <p:sp>
        <p:nvSpPr>
          <p:cNvPr id="4" name="Zone de texte 3">
            <a:extLst>
              <a:ext uri="{FF2B5EF4-FFF2-40B4-BE49-F238E27FC236}">
                <a16:creationId xmlns:a16="http://schemas.microsoft.com/office/drawing/2014/main" id="{5B88BE0F-5609-C11D-4E41-BEC4B550F5FF}"/>
              </a:ext>
            </a:extLst>
          </p:cNvPr>
          <p:cNvSpPr txBox="1">
            <a:spLocks noChangeArrowheads="1"/>
          </p:cNvSpPr>
          <p:nvPr/>
        </p:nvSpPr>
        <p:spPr bwMode="auto">
          <a:xfrm>
            <a:off x="20900" y="3610035"/>
            <a:ext cx="1403350" cy="90909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spcAft>
                <a:spcPts val="300"/>
              </a:spcAft>
            </a:pPr>
            <a:r>
              <a:rPr lang="fr-FR" sz="1200" b="1" kern="0" dirty="0">
                <a:solidFill>
                  <a:srgbClr val="E1620D"/>
                </a:solidFill>
                <a:effectLst/>
                <a:latin typeface="Arial"/>
                <a:ea typeface="Calibri"/>
              </a:rPr>
              <a:t>CFDT   LCL          </a:t>
            </a:r>
            <a:br>
              <a:rPr lang="fr-FR" sz="300" b="1" dirty="0">
                <a:effectLst/>
                <a:latin typeface="Arial"/>
                <a:ea typeface="Times New Roman"/>
              </a:rPr>
            </a:br>
            <a:r>
              <a:rPr lang="fr-FR" sz="1000" b="1" dirty="0">
                <a:effectLst/>
                <a:latin typeface="Arial"/>
                <a:ea typeface="Times New Roman"/>
              </a:rPr>
              <a:t>04 78 92 23 69</a:t>
            </a:r>
            <a:br>
              <a:rPr lang="fr-FR" sz="1200" b="1" dirty="0">
                <a:effectLst/>
                <a:latin typeface="Arial"/>
                <a:ea typeface="Times New Roman"/>
              </a:rPr>
            </a:br>
            <a:r>
              <a:rPr lang="fr-FR" sz="1200" b="1" dirty="0">
                <a:solidFill>
                  <a:schemeClr val="accent5">
                    <a:lumMod val="75000"/>
                  </a:schemeClr>
                </a:solidFill>
                <a:latin typeface="Arial"/>
                <a:ea typeface="Times New Roman"/>
              </a:rPr>
              <a:t>Outlook : cfdt_dsr_raa</a:t>
            </a:r>
            <a:endParaRPr lang="fr-FR" sz="1200" dirty="0">
              <a:solidFill>
                <a:schemeClr val="accent5">
                  <a:lumMod val="75000"/>
                </a:schemeClr>
              </a:solidFill>
              <a:effectLst/>
              <a:latin typeface="Times New Roman"/>
              <a:ea typeface="Times New Roman"/>
            </a:endParaRPr>
          </a:p>
          <a:p>
            <a:pPr algn="r">
              <a:spcAft>
                <a:spcPts val="300"/>
              </a:spcAft>
            </a:pPr>
            <a:br>
              <a:rPr lang="fr-FR" sz="1000" b="1" dirty="0">
                <a:effectLst/>
                <a:latin typeface="Arial"/>
                <a:ea typeface="Calibri"/>
              </a:rPr>
            </a:br>
            <a:endParaRPr lang="fr-FR" sz="1000" b="1" dirty="0">
              <a:effectLst/>
              <a:latin typeface="Times New Roman"/>
              <a:ea typeface="Calibri"/>
            </a:endParaRPr>
          </a:p>
          <a:p>
            <a:pPr algn="r">
              <a:spcAft>
                <a:spcPts val="0"/>
              </a:spcAft>
            </a:pPr>
            <a:r>
              <a:rPr lang="fr-FR" sz="1200" dirty="0">
                <a:effectLst/>
                <a:latin typeface="Times New Roman"/>
                <a:ea typeface="Times New Roman"/>
              </a:rPr>
              <a:t> </a:t>
            </a:r>
          </a:p>
        </p:txBody>
      </p:sp>
      <p:sp>
        <p:nvSpPr>
          <p:cNvPr id="5" name="Rectangle 4">
            <a:extLst>
              <a:ext uri="{FF2B5EF4-FFF2-40B4-BE49-F238E27FC236}">
                <a16:creationId xmlns:a16="http://schemas.microsoft.com/office/drawing/2014/main" id="{4C303672-1B16-4F25-1764-92E4E58F3BF5}"/>
              </a:ext>
            </a:extLst>
          </p:cNvPr>
          <p:cNvSpPr/>
          <p:nvPr/>
        </p:nvSpPr>
        <p:spPr>
          <a:xfrm>
            <a:off x="2132856" y="416199"/>
            <a:ext cx="4032448" cy="307777"/>
          </a:xfrm>
          <a:prstGeom prst="rect">
            <a:avLst/>
          </a:prstGeom>
        </p:spPr>
        <p:txBody>
          <a:bodyPr wrap="square">
            <a:spAutoFit/>
          </a:bodyPr>
          <a:lstStyle/>
          <a:p>
            <a:pPr algn="ctr"/>
            <a:r>
              <a:rPr lang="fr-FR" sz="1400" b="1" dirty="0">
                <a:solidFill>
                  <a:schemeClr val="accent6">
                    <a:lumMod val="75000"/>
                  </a:schemeClr>
                </a:solidFill>
                <a:latin typeface="Arial Narrow" panose="020B0606020202030204" pitchFamily="34" charset="0"/>
                <a:cs typeface="Arial" panose="020B0604020202020204" pitchFamily="34" charset="0"/>
              </a:rPr>
              <a:t>Rhône-Alpes Auvergne</a:t>
            </a:r>
          </a:p>
        </p:txBody>
      </p:sp>
      <p:sp>
        <p:nvSpPr>
          <p:cNvPr id="6" name="ZoneTexte 5">
            <a:extLst>
              <a:ext uri="{FF2B5EF4-FFF2-40B4-BE49-F238E27FC236}">
                <a16:creationId xmlns:a16="http://schemas.microsoft.com/office/drawing/2014/main" id="{CCFFD21D-E645-1B70-2B8C-F48BC1304248}"/>
              </a:ext>
            </a:extLst>
          </p:cNvPr>
          <p:cNvSpPr txBox="1"/>
          <p:nvPr/>
        </p:nvSpPr>
        <p:spPr>
          <a:xfrm>
            <a:off x="75665" y="-18710"/>
            <a:ext cx="1329210" cy="338554"/>
          </a:xfrm>
          <a:prstGeom prst="rect">
            <a:avLst/>
          </a:prstGeom>
          <a:noFill/>
        </p:spPr>
        <p:txBody>
          <a:bodyPr wrap="none" rtlCol="0">
            <a:spAutoFit/>
          </a:bodyPr>
          <a:lstStyle/>
          <a:p>
            <a:r>
              <a:rPr lang="fr-FR" sz="1600" b="1" dirty="0" err="1">
                <a:solidFill>
                  <a:schemeClr val="accent1">
                    <a:lumMod val="75000"/>
                  </a:schemeClr>
                </a:solidFill>
                <a:latin typeface="Arial Narrow" panose="020B0606020202030204" pitchFamily="34" charset="0"/>
              </a:rPr>
              <a:t>Fév</a:t>
            </a:r>
            <a:r>
              <a:rPr lang="fr-FR" sz="1600" b="1" dirty="0">
                <a:solidFill>
                  <a:schemeClr val="accent1">
                    <a:lumMod val="75000"/>
                  </a:schemeClr>
                </a:solidFill>
                <a:latin typeface="Arial Narrow" panose="020B0606020202030204" pitchFamily="34" charset="0"/>
              </a:rPr>
              <a:t>/Mars 2025</a:t>
            </a:r>
          </a:p>
        </p:txBody>
      </p:sp>
      <p:pic>
        <p:nvPicPr>
          <p:cNvPr id="7" name="Image 6" descr="C:\Users\Cycy\Downloads\Logo Cfdt LcL_verti slog 20cmx10cm (1).jpg">
            <a:extLst>
              <a:ext uri="{FF2B5EF4-FFF2-40B4-BE49-F238E27FC236}">
                <a16:creationId xmlns:a16="http://schemas.microsoft.com/office/drawing/2014/main" id="{7EF07C23-C97B-29F3-31D4-F16E7E5FCCE5}"/>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380" y="352204"/>
            <a:ext cx="1264188" cy="2330838"/>
          </a:xfrm>
          <a:prstGeom prst="rect">
            <a:avLst/>
          </a:prstGeom>
          <a:noFill/>
          <a:ln>
            <a:noFill/>
          </a:ln>
        </p:spPr>
      </p:pic>
      <p:pic>
        <p:nvPicPr>
          <p:cNvPr id="8" name="Image 7">
            <a:extLst>
              <a:ext uri="{FF2B5EF4-FFF2-40B4-BE49-F238E27FC236}">
                <a16:creationId xmlns:a16="http://schemas.microsoft.com/office/drawing/2014/main" id="{0CE626AF-07A2-FBA9-E24C-70CFC1CD099B}"/>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220623" y="2835390"/>
            <a:ext cx="993611" cy="774645"/>
          </a:xfrm>
          <a:prstGeom prst="rect">
            <a:avLst/>
          </a:prstGeom>
        </p:spPr>
      </p:pic>
      <p:sp>
        <p:nvSpPr>
          <p:cNvPr id="9" name="Rectangle 8">
            <a:extLst>
              <a:ext uri="{FF2B5EF4-FFF2-40B4-BE49-F238E27FC236}">
                <a16:creationId xmlns:a16="http://schemas.microsoft.com/office/drawing/2014/main" id="{5066BABB-4788-FF2B-7110-8BC697DFE614}"/>
              </a:ext>
            </a:extLst>
          </p:cNvPr>
          <p:cNvSpPr/>
          <p:nvPr/>
        </p:nvSpPr>
        <p:spPr>
          <a:xfrm>
            <a:off x="2708920" y="2576736"/>
            <a:ext cx="5485978" cy="269817"/>
          </a:xfrm>
          <a:prstGeom prst="rect">
            <a:avLst/>
          </a:prstGeom>
        </p:spPr>
        <p:txBody>
          <a:bodyPr wrap="square">
            <a:spAutoFit/>
          </a:bodyPr>
          <a:lstStyle/>
          <a:p>
            <a:pPr algn="just">
              <a:lnSpc>
                <a:spcPct val="115000"/>
              </a:lnSpc>
              <a:spcAft>
                <a:spcPts val="0"/>
              </a:spcAft>
            </a:pPr>
            <a:r>
              <a:rPr lang="fr-FR" sz="1100" dirty="0">
                <a:latin typeface="Arial Narrow" panose="020B0606020202030204" pitchFamily="34" charset="0"/>
                <a:ea typeface="Calibri"/>
                <a:cs typeface="Arial"/>
              </a:rPr>
              <a:t>     </a:t>
            </a:r>
          </a:p>
        </p:txBody>
      </p:sp>
      <p:sp>
        <p:nvSpPr>
          <p:cNvPr id="10" name="Rectangle 9">
            <a:extLst>
              <a:ext uri="{FF2B5EF4-FFF2-40B4-BE49-F238E27FC236}">
                <a16:creationId xmlns:a16="http://schemas.microsoft.com/office/drawing/2014/main" id="{7671B06F-4E4A-56AF-1F16-18F0D6803E15}"/>
              </a:ext>
            </a:extLst>
          </p:cNvPr>
          <p:cNvSpPr/>
          <p:nvPr/>
        </p:nvSpPr>
        <p:spPr>
          <a:xfrm>
            <a:off x="4022657" y="954774"/>
            <a:ext cx="184730" cy="317779"/>
          </a:xfrm>
          <a:prstGeom prst="rect">
            <a:avLst/>
          </a:prstGeom>
        </p:spPr>
        <p:txBody>
          <a:bodyPr wrap="none">
            <a:spAutoFit/>
          </a:bodyPr>
          <a:lstStyle/>
          <a:p>
            <a:pPr lvl="0" algn="ctr">
              <a:lnSpc>
                <a:spcPct val="115000"/>
              </a:lnSpc>
            </a:pPr>
            <a:endParaRPr lang="fr-FR" sz="1400" b="1" u="sng" dirty="0">
              <a:solidFill>
                <a:srgbClr val="0070C0"/>
              </a:solidFill>
              <a:latin typeface="Arial Narrow" panose="020B0606020202030204" pitchFamily="34" charset="0"/>
              <a:ea typeface="Calibri"/>
              <a:cs typeface="Arial"/>
            </a:endParaRPr>
          </a:p>
        </p:txBody>
      </p:sp>
      <p:sp>
        <p:nvSpPr>
          <p:cNvPr id="11" name="ZoneTexte 10">
            <a:extLst>
              <a:ext uri="{FF2B5EF4-FFF2-40B4-BE49-F238E27FC236}">
                <a16:creationId xmlns:a16="http://schemas.microsoft.com/office/drawing/2014/main" id="{ADAF03E9-5317-9C4F-46CB-1263D384ADF3}"/>
              </a:ext>
            </a:extLst>
          </p:cNvPr>
          <p:cNvSpPr txBox="1"/>
          <p:nvPr/>
        </p:nvSpPr>
        <p:spPr>
          <a:xfrm>
            <a:off x="2132856" y="8337376"/>
            <a:ext cx="184731" cy="369332"/>
          </a:xfrm>
          <a:prstGeom prst="rect">
            <a:avLst/>
          </a:prstGeom>
          <a:noFill/>
        </p:spPr>
        <p:txBody>
          <a:bodyPr wrap="none" rtlCol="0">
            <a:spAutoFit/>
          </a:bodyPr>
          <a:lstStyle/>
          <a:p>
            <a:endParaRPr lang="fr-FR" dirty="0"/>
          </a:p>
        </p:txBody>
      </p:sp>
      <p:sp>
        <p:nvSpPr>
          <p:cNvPr id="12" name="Rectangle 11">
            <a:extLst>
              <a:ext uri="{FF2B5EF4-FFF2-40B4-BE49-F238E27FC236}">
                <a16:creationId xmlns:a16="http://schemas.microsoft.com/office/drawing/2014/main" id="{CA7196A0-58DC-ACAF-14E0-70E74D738F13}"/>
              </a:ext>
            </a:extLst>
          </p:cNvPr>
          <p:cNvSpPr/>
          <p:nvPr/>
        </p:nvSpPr>
        <p:spPr>
          <a:xfrm>
            <a:off x="1441733" y="-103066"/>
            <a:ext cx="5416267" cy="769441"/>
          </a:xfrm>
          <a:prstGeom prst="rect">
            <a:avLst/>
          </a:prstGeom>
        </p:spPr>
        <p:txBody>
          <a:bodyPr wrap="square">
            <a:spAutoFit/>
          </a:bodyPr>
          <a:lstStyle/>
          <a:p>
            <a:pPr algn="ctr"/>
            <a:r>
              <a:rPr lang="fr-FR" sz="4400" b="1" i="1" dirty="0" err="1">
                <a:solidFill>
                  <a:schemeClr val="accent6">
                    <a:lumMod val="75000"/>
                  </a:schemeClr>
                </a:solidFill>
                <a:latin typeface="Arial Narrow" panose="020B0606020202030204" pitchFamily="34" charset="0"/>
                <a:cs typeface="Arial" panose="020B0604020202020204" pitchFamily="34" charset="0"/>
              </a:rPr>
              <a:t>My</a:t>
            </a:r>
            <a:r>
              <a:rPr lang="fr-FR" sz="4400" b="1" i="1" dirty="0">
                <a:solidFill>
                  <a:schemeClr val="accent6">
                    <a:lumMod val="75000"/>
                  </a:schemeClr>
                </a:solidFill>
                <a:latin typeface="Arial Narrow" panose="020B0606020202030204" pitchFamily="34" charset="0"/>
                <a:cs typeface="Arial" panose="020B0604020202020204" pitchFamily="34" charset="0"/>
              </a:rPr>
              <a:t> C</a:t>
            </a:r>
            <a:r>
              <a:rPr lang="fr-FR" b="1" i="1" dirty="0">
                <a:solidFill>
                  <a:schemeClr val="accent6">
                    <a:lumMod val="75000"/>
                  </a:schemeClr>
                </a:solidFill>
                <a:latin typeface="Arial Narrow" panose="020B0606020202030204" pitchFamily="34" charset="0"/>
                <a:cs typeface="Arial" panose="020B0604020202020204" pitchFamily="34" charset="0"/>
              </a:rPr>
              <a:t>omité </a:t>
            </a:r>
            <a:r>
              <a:rPr lang="fr-FR" sz="4400" b="1" i="1" dirty="0">
                <a:solidFill>
                  <a:schemeClr val="accent6">
                    <a:lumMod val="75000"/>
                  </a:schemeClr>
                </a:solidFill>
                <a:latin typeface="Arial Narrow" panose="020B0606020202030204" pitchFamily="34" charset="0"/>
                <a:cs typeface="Arial" panose="020B0604020202020204" pitchFamily="34" charset="0"/>
              </a:rPr>
              <a:t>S</a:t>
            </a:r>
            <a:r>
              <a:rPr lang="fr-FR" b="1" i="1" dirty="0">
                <a:solidFill>
                  <a:schemeClr val="accent6">
                    <a:lumMod val="75000"/>
                  </a:schemeClr>
                </a:solidFill>
                <a:latin typeface="Arial Narrow" panose="020B0606020202030204" pitchFamily="34" charset="0"/>
                <a:cs typeface="Arial" panose="020B0604020202020204" pitchFamily="34" charset="0"/>
              </a:rPr>
              <a:t>ocial et </a:t>
            </a:r>
            <a:r>
              <a:rPr lang="fr-FR" sz="4400" b="1" i="1" dirty="0">
                <a:solidFill>
                  <a:schemeClr val="accent6">
                    <a:lumMod val="75000"/>
                  </a:schemeClr>
                </a:solidFill>
                <a:latin typeface="Arial Narrow" panose="020B0606020202030204" pitchFamily="34" charset="0"/>
                <a:cs typeface="Arial" panose="020B0604020202020204" pitchFamily="34" charset="0"/>
              </a:rPr>
              <a:t>E</a:t>
            </a:r>
            <a:r>
              <a:rPr lang="fr-FR" b="1" i="1" dirty="0">
                <a:solidFill>
                  <a:schemeClr val="accent6">
                    <a:lumMod val="75000"/>
                  </a:schemeClr>
                </a:solidFill>
                <a:latin typeface="Arial Narrow" panose="020B0606020202030204" pitchFamily="34" charset="0"/>
                <a:cs typeface="Arial" panose="020B0604020202020204" pitchFamily="34" charset="0"/>
              </a:rPr>
              <a:t>conomique</a:t>
            </a:r>
            <a:endParaRPr lang="fr-FR" sz="1400" b="1" dirty="0">
              <a:solidFill>
                <a:schemeClr val="accent6">
                  <a:lumMod val="75000"/>
                </a:schemeClr>
              </a:solidFill>
              <a:latin typeface="Arial Narrow" panose="020B0606020202030204" pitchFamily="34" charset="0"/>
              <a:cs typeface="Arial" panose="020B0604020202020204" pitchFamily="34" charset="0"/>
            </a:endParaRPr>
          </a:p>
        </p:txBody>
      </p:sp>
      <p:sp>
        <p:nvSpPr>
          <p:cNvPr id="13" name="AutoShape 2" descr="Périmètre EVRP RPS : piste d'amélioration ? – CFDT Schneider Electric  Grenoble">
            <a:extLst>
              <a:ext uri="{FF2B5EF4-FFF2-40B4-BE49-F238E27FC236}">
                <a16:creationId xmlns:a16="http://schemas.microsoft.com/office/drawing/2014/main" id="{51418A0B-2724-BEFC-03BB-F6E001266CB7}"/>
              </a:ext>
            </a:extLst>
          </p:cNvPr>
          <p:cNvSpPr>
            <a:spLocks noChangeAspect="1" noChangeArrowheads="1"/>
          </p:cNvSpPr>
          <p:nvPr/>
        </p:nvSpPr>
        <p:spPr bwMode="auto">
          <a:xfrm>
            <a:off x="155575" y="-822325"/>
            <a:ext cx="2095500" cy="1714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4" name="ZoneTexte 13">
            <a:extLst>
              <a:ext uri="{FF2B5EF4-FFF2-40B4-BE49-F238E27FC236}">
                <a16:creationId xmlns:a16="http://schemas.microsoft.com/office/drawing/2014/main" id="{9C44578B-CEF9-57CD-7A84-2D2B0FAEA54C}"/>
              </a:ext>
            </a:extLst>
          </p:cNvPr>
          <p:cNvSpPr txBox="1"/>
          <p:nvPr/>
        </p:nvSpPr>
        <p:spPr>
          <a:xfrm>
            <a:off x="1399983" y="1617236"/>
            <a:ext cx="5442612" cy="307777"/>
          </a:xfrm>
          <a:prstGeom prst="rect">
            <a:avLst/>
          </a:prstGeom>
          <a:noFill/>
        </p:spPr>
        <p:txBody>
          <a:bodyPr wrap="square" rtlCol="0">
            <a:spAutoFit/>
          </a:bodyPr>
          <a:lstStyle/>
          <a:p>
            <a:pPr algn="just"/>
            <a:endParaRPr lang="fr-FR" sz="1400" b="1" dirty="0">
              <a:solidFill>
                <a:schemeClr val="accent6">
                  <a:lumMod val="50000"/>
                </a:schemeClr>
              </a:solidFill>
              <a:latin typeface="Arial Narrow" panose="020B0606020202030204" pitchFamily="34" charset="0"/>
            </a:endParaRPr>
          </a:p>
        </p:txBody>
      </p:sp>
      <p:sp>
        <p:nvSpPr>
          <p:cNvPr id="15" name="ZoneTexte 14">
            <a:extLst>
              <a:ext uri="{FF2B5EF4-FFF2-40B4-BE49-F238E27FC236}">
                <a16:creationId xmlns:a16="http://schemas.microsoft.com/office/drawing/2014/main" id="{E990600B-565C-09A6-26B1-0C7AB8BBE527}"/>
              </a:ext>
            </a:extLst>
          </p:cNvPr>
          <p:cNvSpPr txBox="1"/>
          <p:nvPr/>
        </p:nvSpPr>
        <p:spPr>
          <a:xfrm>
            <a:off x="1663611" y="860478"/>
            <a:ext cx="5178984" cy="400110"/>
          </a:xfrm>
          <a:prstGeom prst="rect">
            <a:avLst/>
          </a:prstGeom>
          <a:noFill/>
        </p:spPr>
        <p:txBody>
          <a:bodyPr wrap="square" rtlCol="0">
            <a:spAutoFit/>
          </a:bodyPr>
          <a:lstStyle/>
          <a:p>
            <a:pPr algn="ctr"/>
            <a:r>
              <a:rPr lang="fr-FR" sz="2000" b="1" u="sng" dirty="0">
                <a:solidFill>
                  <a:srgbClr val="0070C0"/>
                </a:solidFill>
                <a:latin typeface="Arial Narrow" panose="020B0606020202030204" pitchFamily="34" charset="0"/>
              </a:rPr>
              <a:t>RVP / EMP 2024</a:t>
            </a:r>
          </a:p>
        </p:txBody>
      </p:sp>
      <p:sp>
        <p:nvSpPr>
          <p:cNvPr id="17" name="AutoShape 2" descr="Rentrée 2020 : les règles dans les écoles et crèches de Mougins - Mougins |  Site officiel de la Ville de Mougins">
            <a:extLst>
              <a:ext uri="{FF2B5EF4-FFF2-40B4-BE49-F238E27FC236}">
                <a16:creationId xmlns:a16="http://schemas.microsoft.com/office/drawing/2014/main" id="{F2707D82-4C12-35E4-7E5E-FE593D08680E}"/>
              </a:ext>
            </a:extLst>
          </p:cNvPr>
          <p:cNvSpPr>
            <a:spLocks noChangeAspect="1" noChangeArrowheads="1"/>
          </p:cNvSpPr>
          <p:nvPr/>
        </p:nvSpPr>
        <p:spPr bwMode="auto">
          <a:xfrm>
            <a:off x="8613576" y="2170407"/>
            <a:ext cx="2409825" cy="1714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8" name="ZoneTexte 17">
            <a:extLst>
              <a:ext uri="{FF2B5EF4-FFF2-40B4-BE49-F238E27FC236}">
                <a16:creationId xmlns:a16="http://schemas.microsoft.com/office/drawing/2014/main" id="{C556C832-1A27-8C71-030E-7576B5BDE3F3}"/>
              </a:ext>
            </a:extLst>
          </p:cNvPr>
          <p:cNvSpPr txBox="1"/>
          <p:nvPr/>
        </p:nvSpPr>
        <p:spPr>
          <a:xfrm>
            <a:off x="3507321" y="1504260"/>
            <a:ext cx="3284985" cy="1585049"/>
          </a:xfrm>
          <a:prstGeom prst="rect">
            <a:avLst/>
          </a:prstGeom>
          <a:noFill/>
        </p:spPr>
        <p:txBody>
          <a:bodyPr wrap="square" rtlCol="0">
            <a:spAutoFit/>
          </a:bodyPr>
          <a:lstStyle/>
          <a:p>
            <a:pPr algn="just"/>
            <a:r>
              <a:rPr lang="fr-FR" sz="1200" b="1" dirty="0">
                <a:latin typeface="Arial Narrow" panose="020B0606020202030204" pitchFamily="34" charset="0"/>
              </a:rPr>
              <a:t>L’ensemble des élus CFDT, tant de niveau national qu’au niveau de Rhône Alpes Auvergne ont largement alerté la direction </a:t>
            </a:r>
            <a:r>
              <a:rPr lang="fr-FR" sz="1200" b="1" dirty="0">
                <a:solidFill>
                  <a:schemeClr val="accent6"/>
                </a:solidFill>
                <a:latin typeface="Arial Narrow" panose="020B0606020202030204" pitchFamily="34" charset="0"/>
              </a:rPr>
              <a:t>afin de </a:t>
            </a:r>
            <a:r>
              <a:rPr lang="fr-FR" sz="1200" b="1" dirty="0">
                <a:latin typeface="Arial Narrow" panose="020B0606020202030204" pitchFamily="34" charset="0"/>
              </a:rPr>
              <a:t>dénoncer les dérives de pratiques managériales dans de nombreuses régions : </a:t>
            </a:r>
          </a:p>
          <a:p>
            <a:pPr marL="285750" marR="0" lvl="0" indent="-285750" algn="just" fontAlgn="auto">
              <a:lnSpc>
                <a:spcPct val="100000"/>
              </a:lnSpc>
              <a:spcBef>
                <a:spcPts val="0"/>
              </a:spcBef>
              <a:spcAft>
                <a:spcPts val="0"/>
              </a:spcAft>
              <a:buClrTx/>
              <a:buSzTx/>
              <a:buBlip>
                <a:blip r:embed="rId5"/>
              </a:buBlip>
              <a:tabLst/>
              <a:defRPr/>
            </a:pPr>
            <a:r>
              <a:rPr lang="fr-FR" sz="1200" b="1" dirty="0">
                <a:latin typeface="Arial Narrow" panose="020B0606020202030204" pitchFamily="34" charset="0"/>
              </a:rPr>
              <a:t>Imposer aux DA de saisir une note sans la communiquer aux </a:t>
            </a:r>
            <a:r>
              <a:rPr lang="fr-FR" sz="1200" b="1" dirty="0">
                <a:solidFill>
                  <a:srgbClr val="FF0000"/>
                </a:solidFill>
                <a:latin typeface="Arial Narrow" panose="020B0606020202030204" pitchFamily="34" charset="0"/>
              </a:rPr>
              <a:t>salariés</a:t>
            </a:r>
            <a:r>
              <a:rPr lang="fr-FR" sz="1200" b="1" dirty="0">
                <a:latin typeface="Arial Narrow" panose="020B0606020202030204" pitchFamily="34" charset="0"/>
              </a:rPr>
              <a:t>,</a:t>
            </a:r>
          </a:p>
          <a:p>
            <a:pPr algn="just"/>
            <a:endParaRPr lang="fr-FR" sz="1300" b="1" dirty="0">
              <a:latin typeface="Arial Narrow" panose="020B0606020202030204" pitchFamily="34" charset="0"/>
            </a:endParaRPr>
          </a:p>
        </p:txBody>
      </p:sp>
      <p:sp>
        <p:nvSpPr>
          <p:cNvPr id="27" name="ZoneTexte 26">
            <a:extLst>
              <a:ext uri="{FF2B5EF4-FFF2-40B4-BE49-F238E27FC236}">
                <a16:creationId xmlns:a16="http://schemas.microsoft.com/office/drawing/2014/main" id="{5D90645F-CB93-5A95-196D-903FE12F28D3}"/>
              </a:ext>
            </a:extLst>
          </p:cNvPr>
          <p:cNvSpPr txBox="1"/>
          <p:nvPr/>
        </p:nvSpPr>
        <p:spPr>
          <a:xfrm>
            <a:off x="1245556" y="2840860"/>
            <a:ext cx="5612444" cy="1569660"/>
          </a:xfrm>
          <a:prstGeom prst="rect">
            <a:avLst/>
          </a:prstGeom>
          <a:noFill/>
        </p:spPr>
        <p:txBody>
          <a:bodyPr wrap="square" rtlCol="0">
            <a:spAutoFit/>
          </a:bodyPr>
          <a:lstStyle/>
          <a:p>
            <a:pPr marL="285750" marR="0" lvl="0" indent="-285750" algn="just" fontAlgn="auto">
              <a:lnSpc>
                <a:spcPct val="100000"/>
              </a:lnSpc>
              <a:spcBef>
                <a:spcPts val="0"/>
              </a:spcBef>
              <a:spcAft>
                <a:spcPts val="0"/>
              </a:spcAft>
              <a:buClrTx/>
              <a:buSzTx/>
              <a:buBlip>
                <a:blip r:embed="rId5"/>
              </a:buBlip>
              <a:tabLst/>
              <a:defRPr/>
            </a:pPr>
            <a:r>
              <a:rPr lang="fr-FR" sz="1200" b="1" dirty="0">
                <a:latin typeface="Arial Narrow" panose="020B0606020202030204" pitchFamily="34" charset="0"/>
              </a:rPr>
              <a:t>Recevoir les salariés pour leur entretien EMP, qu’une fois la période de modification de la notation terminée,</a:t>
            </a:r>
          </a:p>
          <a:p>
            <a:pPr marL="285750" marR="0" lvl="0" indent="-285750" algn="just" fontAlgn="auto">
              <a:lnSpc>
                <a:spcPct val="100000"/>
              </a:lnSpc>
              <a:spcBef>
                <a:spcPts val="0"/>
              </a:spcBef>
              <a:spcAft>
                <a:spcPts val="0"/>
              </a:spcAft>
              <a:buClrTx/>
              <a:buSzTx/>
              <a:buBlip>
                <a:blip r:embed="rId5"/>
              </a:buBlip>
              <a:tabLst/>
              <a:defRPr/>
            </a:pPr>
            <a:r>
              <a:rPr lang="fr-FR" sz="1200" b="1" dirty="0">
                <a:latin typeface="Arial Narrow" panose="020B0606020202030204" pitchFamily="34" charset="0"/>
              </a:rPr>
              <a:t>Faire pression sur les DA en indiquant </a:t>
            </a:r>
            <a:r>
              <a:rPr lang="fr-FR" sz="1200" b="1" dirty="0">
                <a:solidFill>
                  <a:schemeClr val="accent6"/>
                </a:solidFill>
                <a:latin typeface="Arial Narrow" panose="020B0606020202030204" pitchFamily="34" charset="0"/>
              </a:rPr>
              <a:t>qu’</a:t>
            </a:r>
            <a:r>
              <a:rPr lang="fr-FR" sz="1200" b="1" dirty="0">
                <a:latin typeface="Arial Narrow" panose="020B0606020202030204" pitchFamily="34" charset="0"/>
              </a:rPr>
              <a:t>un contrôle de cohérence de niveau DR ou DDR </a:t>
            </a:r>
            <a:r>
              <a:rPr lang="fr-FR" sz="1200" b="1" dirty="0">
                <a:solidFill>
                  <a:schemeClr val="accent6"/>
                </a:solidFill>
                <a:latin typeface="Arial Narrow" panose="020B0606020202030204" pitchFamily="34" charset="0"/>
              </a:rPr>
              <a:t>sera effectué</a:t>
            </a:r>
            <a:r>
              <a:rPr lang="fr-FR" sz="1200" b="1" dirty="0">
                <a:latin typeface="Arial Narrow" panose="020B0606020202030204" pitchFamily="34" charset="0"/>
              </a:rPr>
              <a:t>,</a:t>
            </a:r>
          </a:p>
          <a:p>
            <a:pPr marL="285750" marR="0" lvl="0" indent="-285750" algn="just" fontAlgn="auto">
              <a:lnSpc>
                <a:spcPct val="100000"/>
              </a:lnSpc>
              <a:spcBef>
                <a:spcPts val="0"/>
              </a:spcBef>
              <a:spcAft>
                <a:spcPts val="0"/>
              </a:spcAft>
              <a:buClrTx/>
              <a:buSzTx/>
              <a:buBlip>
                <a:blip r:embed="rId5"/>
              </a:buBlip>
              <a:tabLst/>
              <a:defRPr/>
            </a:pPr>
            <a:r>
              <a:rPr lang="fr-FR" sz="1200" b="1" dirty="0">
                <a:latin typeface="Arial Narrow" panose="020B0606020202030204" pitchFamily="34" charset="0"/>
              </a:rPr>
              <a:t>Faire pression sur les DA lors de notations inférieures à 70% ou supérieures à 120%,</a:t>
            </a:r>
          </a:p>
          <a:p>
            <a:pPr marL="285750" marR="0" lvl="0" indent="-285750" algn="just" fontAlgn="auto">
              <a:lnSpc>
                <a:spcPct val="100000"/>
              </a:lnSpc>
              <a:spcBef>
                <a:spcPts val="0"/>
              </a:spcBef>
              <a:spcAft>
                <a:spcPts val="0"/>
              </a:spcAft>
              <a:buClrTx/>
              <a:buSzTx/>
              <a:buBlip>
                <a:blip r:embed="rId5"/>
              </a:buBlip>
              <a:tabLst/>
              <a:defRPr/>
            </a:pPr>
            <a:r>
              <a:rPr lang="fr-FR" sz="1200" b="1" dirty="0">
                <a:latin typeface="Arial Narrow" panose="020B0606020202030204" pitchFamily="34" charset="0"/>
              </a:rPr>
              <a:t>Imposer aux DA de faire en sorte que les notes d’un multisite ne dépassent la moyenne EMP de la DR ou DDR,</a:t>
            </a:r>
          </a:p>
          <a:p>
            <a:pPr marL="285750" marR="0" lvl="0" indent="-285750" algn="just" fontAlgn="auto">
              <a:lnSpc>
                <a:spcPct val="100000"/>
              </a:lnSpc>
              <a:spcBef>
                <a:spcPts val="0"/>
              </a:spcBef>
              <a:spcAft>
                <a:spcPts val="0"/>
              </a:spcAft>
              <a:buClrTx/>
              <a:buSzTx/>
              <a:buBlip>
                <a:blip r:embed="rId5"/>
              </a:buBlip>
              <a:tabLst/>
              <a:defRPr/>
            </a:pPr>
            <a:r>
              <a:rPr lang="fr-FR" sz="1200" b="1" dirty="0">
                <a:latin typeface="Arial Narrow" panose="020B0606020202030204" pitchFamily="34" charset="0"/>
              </a:rPr>
              <a:t>Imposer la tenue de deux entretiens liés à l’EMP…</a:t>
            </a:r>
            <a:endParaRPr lang="fr-FR" sz="1200" dirty="0"/>
          </a:p>
        </p:txBody>
      </p:sp>
      <p:sp>
        <p:nvSpPr>
          <p:cNvPr id="28" name="ZoneTexte 27">
            <a:extLst>
              <a:ext uri="{FF2B5EF4-FFF2-40B4-BE49-F238E27FC236}">
                <a16:creationId xmlns:a16="http://schemas.microsoft.com/office/drawing/2014/main" id="{BC4AF227-0A60-C58D-852B-20030351D750}"/>
              </a:ext>
            </a:extLst>
          </p:cNvPr>
          <p:cNvSpPr txBox="1"/>
          <p:nvPr/>
        </p:nvSpPr>
        <p:spPr>
          <a:xfrm>
            <a:off x="12210" y="4530142"/>
            <a:ext cx="6817219" cy="5986254"/>
          </a:xfrm>
          <a:prstGeom prst="rect">
            <a:avLst/>
          </a:prstGeom>
          <a:noFill/>
        </p:spPr>
        <p:txBody>
          <a:bodyPr wrap="square" rtlCol="0">
            <a:spAutoFit/>
          </a:bodyPr>
          <a:lstStyle/>
          <a:p>
            <a:pPr algn="just"/>
            <a:r>
              <a:rPr lang="fr-FR" sz="1200" b="1" dirty="0">
                <a:latin typeface="Arial Narrow" panose="020B0606020202030204" pitchFamily="34" charset="0"/>
              </a:rPr>
              <a:t>En RAA, nous avons pu porter ce sujet sensible auprès de notre nouvelle DDR, Guillemette Alary et Thierry Compagne, dès le 31 janvier 2025 et voici leurs retours : </a:t>
            </a:r>
          </a:p>
          <a:p>
            <a:pPr algn="just"/>
            <a:r>
              <a:rPr lang="fr-FR" sz="1200" b="1" spc="50" dirty="0">
                <a:latin typeface="Arial Narrow" panose="020B0606020202030204" pitchFamily="34" charset="0"/>
                <a:ea typeface="MS Mincho" panose="02020609040205080304" pitchFamily="49" charset="-128"/>
                <a:cs typeface="Calibri" panose="020F0502020204030204" pitchFamily="34" charset="0"/>
              </a:rPr>
              <a:t>M. COMPAGNE : </a:t>
            </a:r>
            <a:r>
              <a:rPr lang="fr-FR" sz="1200" i="1" spc="50" dirty="0">
                <a:effectLst/>
                <a:latin typeface="Arial Narrow" panose="020B0606020202030204" pitchFamily="34" charset="0"/>
                <a:ea typeface="MS Mincho" panose="02020609040205080304" pitchFamily="49" charset="-128"/>
                <a:cs typeface="Calibri" panose="020F0502020204030204" pitchFamily="34" charset="0"/>
              </a:rPr>
              <a:t>Il faut qu’on dise que le process n’a pas été modifié. Ce que l’on demande à nos managers, nos directeurs d’agence et nos directeurs de groupe d’agences, c’est de continuer à évaluer leurs collaborateurs en faisant suite aux points de rencontre qui sont tenus tous les mois normalement. Tous les mois, un manager doit avoir un entretien avec son collaborateur, qu’il soit DGA avec son DA ou DA avec ses collaborateurs. Le point semestriel, c’est bien la somme de tout ce qu’on relève tous les mois, pour ne pas avoir de surprise à ce moment-là.…</a:t>
            </a:r>
            <a:r>
              <a:rPr lang="fr-FR" sz="1200" i="1" spc="50" dirty="0">
                <a:latin typeface="Arial Narrow" panose="020B0606020202030204" pitchFamily="34" charset="0"/>
                <a:ea typeface="MS Mincho" panose="02020609040205080304" pitchFamily="49" charset="-128"/>
                <a:cs typeface="Times New Roman" panose="02020603050405020304" pitchFamily="18" charset="0"/>
              </a:rPr>
              <a:t> </a:t>
            </a:r>
            <a:r>
              <a:rPr lang="fr-FR" sz="1200" i="1" spc="50" dirty="0">
                <a:effectLst/>
                <a:latin typeface="Arial Narrow" panose="020B0606020202030204" pitchFamily="34" charset="0"/>
                <a:ea typeface="MS Mincho" panose="02020609040205080304" pitchFamily="49" charset="-128"/>
                <a:cs typeface="Calibri" panose="020F0502020204030204" pitchFamily="34" charset="0"/>
              </a:rPr>
              <a:t>Pour autant, nous n’avons passé aucun message pour regarder à moins de 70% ou à plus de 120%. Quand je dis aucun message, ce n’est aucun message supplémentaire pour être attentif à ces notes-là (évaluations managériales de la performance) qui peuvent ne pas être suffisantes ou être trop élevées. </a:t>
            </a:r>
            <a:r>
              <a:rPr lang="fr-FR" sz="1200" i="1" spc="50" dirty="0">
                <a:latin typeface="Arial Narrow" panose="020B0606020202030204" pitchFamily="34" charset="0"/>
                <a:ea typeface="MS Mincho" panose="02020609040205080304" pitchFamily="49" charset="-128"/>
                <a:cs typeface="Calibri" panose="020F0502020204030204" pitchFamily="34" charset="0"/>
              </a:rPr>
              <a:t>… </a:t>
            </a:r>
            <a:r>
              <a:rPr lang="fr-FR" sz="1200" i="1" spc="50" dirty="0">
                <a:effectLst/>
                <a:latin typeface="Arial Narrow" panose="020B0606020202030204" pitchFamily="34" charset="0"/>
                <a:ea typeface="MS Mincho" panose="02020609040205080304" pitchFamily="49" charset="-128"/>
                <a:cs typeface="Calibri" panose="020F0502020204030204" pitchFamily="34" charset="0"/>
              </a:rPr>
              <a:t>Sur les messages passés, j’entends très bien ce que vous dites. Je ne suis pas en train de dire que cela n’existe pas. Cela peut exister malheureusement. Il faut que l’on travaille à cela. En tout cas, dans les messages que nous portons et que nous avons portés sur cette évaluation du deuxième semestre, il s’agit de mettre de l’importance sur les sujets de l’entreprise LCL, qui font partie de l’EMP. … Ce que je comprends, c’est que nous aurions peut-être dû passer un peu plus de temps en communication. … Quand on parle de contrôle de cohérence, le terme n’est pas bien choisi. Je voudrais remettre cela dans un sujet de pédagogie et d’accompagnement des directeurs d’agence. </a:t>
            </a:r>
            <a:endParaRPr lang="fr-FR" sz="1200" b="1" spc="50" dirty="0">
              <a:latin typeface="Arial Narrow" panose="020B0606020202030204" pitchFamily="34" charset="0"/>
              <a:ea typeface="MS Mincho" panose="02020609040205080304" pitchFamily="49" charset="-128"/>
              <a:cs typeface="Times New Roman" panose="02020603050405020304" pitchFamily="18" charset="0"/>
            </a:endParaRPr>
          </a:p>
          <a:p>
            <a:pPr algn="just"/>
            <a:r>
              <a:rPr lang="fr-FR" sz="1200" b="1" spc="50" dirty="0">
                <a:effectLst/>
                <a:latin typeface="Arial Narrow" panose="020B0606020202030204" pitchFamily="34" charset="0"/>
                <a:ea typeface="MS Mincho" panose="02020609040205080304" pitchFamily="49" charset="-128"/>
                <a:cs typeface="Calibri" panose="020F0502020204030204" pitchFamily="34" charset="0"/>
              </a:rPr>
              <a:t>Mme. ALARY :</a:t>
            </a:r>
            <a:r>
              <a:rPr lang="fr-FR" sz="1200" i="1" spc="50" dirty="0">
                <a:effectLst/>
                <a:latin typeface="Arial Narrow" panose="020B0606020202030204" pitchFamily="34" charset="0"/>
                <a:ea typeface="MS Mincho" panose="02020609040205080304" pitchFamily="49" charset="-128"/>
                <a:cs typeface="Calibri" panose="020F0502020204030204" pitchFamily="34" charset="0"/>
              </a:rPr>
              <a:t> Il n’y a pas eu de consigne demandant de ne pas dépasser certains seuils.</a:t>
            </a:r>
            <a:r>
              <a:rPr lang="fr-FR" sz="1200" i="1" spc="50" dirty="0">
                <a:latin typeface="Arial Narrow" panose="020B0606020202030204" pitchFamily="34" charset="0"/>
                <a:ea typeface="MS Mincho" panose="02020609040205080304" pitchFamily="49" charset="-128"/>
                <a:cs typeface="Times New Roman" panose="02020603050405020304" pitchFamily="18" charset="0"/>
              </a:rPr>
              <a:t> … </a:t>
            </a:r>
            <a:r>
              <a:rPr lang="fr-FR" sz="1200" i="1" spc="50" dirty="0">
                <a:effectLst/>
                <a:latin typeface="Arial Narrow" panose="020B0606020202030204" pitchFamily="34" charset="0"/>
                <a:ea typeface="MS Mincho" panose="02020609040205080304" pitchFamily="49" charset="-128"/>
                <a:cs typeface="Calibri" panose="020F0502020204030204" pitchFamily="34" charset="0"/>
              </a:rPr>
              <a:t>Avec le collaborateur, un seul entretien est demandé. Peut-être que les pratiques n’ont pas été celles souhaitées, mais il n’a pas été demandé de faire deux entretiens avec les collaborateurs. C’est aussi un message qui avait été passé. Je prends votre point d’attention. Cela veut dire qu’il faut que nous soyons vigilants, à la fois sur le sens et sur la manière dont cela va être opéré sur l’ensemble du réseau de la DDR. Je rajouterai un point sur un mot qui me semble important, c’est aussi ce souhait de cohérence, par rapport à ce que Thierry évoquait sur ces enjeux de conformité. C’est dans un objet de cohérence globale. Pour autant, il y a évidemment localement et individuellement des événements et des situations qui peuvent expliquer des choses. C’est aussi pour cela qu’il n’y a pas de consigne globale et massive et que ce sont vraiment des échanges entre les DGA et les DA qui doivent s’opérer, puisque cela se fait dans la finesse et dans le détail, vous le savez autant que moi. … Visiblement, il faut que nous passions plus de temps sur la prochaine campagne, à tous les niveaux, pour mieux anticiper ces éléments-là. </a:t>
            </a:r>
            <a:endParaRPr lang="fr-FR" sz="1200" i="1" spc="50" dirty="0">
              <a:effectLst/>
              <a:latin typeface="Arial Narrow" panose="020B0606020202030204" pitchFamily="34" charset="0"/>
              <a:ea typeface="MS Mincho" panose="02020609040205080304" pitchFamily="49" charset="-128"/>
              <a:cs typeface="Times New Roman" panose="02020603050405020304" pitchFamily="18" charset="0"/>
            </a:endParaRPr>
          </a:p>
          <a:p>
            <a:pPr indent="900430" algn="just">
              <a:spcBef>
                <a:spcPts val="600"/>
              </a:spcBef>
              <a:spcAft>
                <a:spcPts val="600"/>
              </a:spcAft>
              <a:tabLst>
                <a:tab pos="718820" algn="l"/>
              </a:tabLst>
            </a:pPr>
            <a:r>
              <a:rPr lang="fr-FR" sz="1200" b="1" spc="50" dirty="0">
                <a:effectLst/>
                <a:latin typeface="Arial Narrow" panose="020B0606020202030204" pitchFamily="34" charset="0"/>
                <a:ea typeface="MS Mincho" panose="02020609040205080304" pitchFamily="49" charset="-128"/>
                <a:cs typeface="Calibri" panose="020F0502020204030204" pitchFamily="34" charset="0"/>
              </a:rPr>
              <a:t> </a:t>
            </a:r>
            <a:endParaRPr lang="fr-FR" sz="1200" b="1" spc="50" dirty="0">
              <a:effectLst/>
              <a:latin typeface="Arial Narrow" panose="020B0606020202030204" pitchFamily="34" charset="0"/>
              <a:ea typeface="MS Mincho" panose="02020609040205080304" pitchFamily="49" charset="-128"/>
              <a:cs typeface="Times New Roman" panose="02020603050405020304" pitchFamily="18" charset="0"/>
            </a:endParaRPr>
          </a:p>
          <a:p>
            <a:endParaRPr lang="fr-FR" sz="1300" b="1" dirty="0">
              <a:latin typeface="Arial Narrow" panose="020B0606020202030204" pitchFamily="34" charset="0"/>
            </a:endParaRPr>
          </a:p>
        </p:txBody>
      </p:sp>
    </p:spTree>
    <p:extLst>
      <p:ext uri="{BB962C8B-B14F-4D97-AF65-F5344CB8AC3E}">
        <p14:creationId xmlns:p14="http://schemas.microsoft.com/office/powerpoint/2010/main" val="3466918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C:\Users\Cycy\Downloads\Logo Cfdt LcL_verti slog 20cmx10cm (1).jpg">
            <a:extLst>
              <a:ext uri="{FF2B5EF4-FFF2-40B4-BE49-F238E27FC236}">
                <a16:creationId xmlns:a16="http://schemas.microsoft.com/office/drawing/2014/main" id="{8F245215-F6A5-AC7B-CB0E-7E7D6EEF8258}"/>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838" y="29477"/>
            <a:ext cx="1067906" cy="2007359"/>
          </a:xfrm>
          <a:prstGeom prst="rect">
            <a:avLst/>
          </a:prstGeom>
          <a:noFill/>
          <a:ln>
            <a:noFill/>
          </a:ln>
        </p:spPr>
      </p:pic>
      <p:sp>
        <p:nvSpPr>
          <p:cNvPr id="6" name="AutoShape 2" descr="Bonnes vacances à tous - Cfdt-interco78 Montigny-le-Bretonneux">
            <a:extLst>
              <a:ext uri="{FF2B5EF4-FFF2-40B4-BE49-F238E27FC236}">
                <a16:creationId xmlns:a16="http://schemas.microsoft.com/office/drawing/2014/main" id="{F72C5C8D-0DD5-971B-A822-526F0784A934}"/>
              </a:ext>
            </a:extLst>
          </p:cNvP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7" name="AutoShape 2" descr="Auvergne Immobilier Crédits : Courtier en prêts immobilier, assurances et  rachats de crédits">
            <a:extLst>
              <a:ext uri="{FF2B5EF4-FFF2-40B4-BE49-F238E27FC236}">
                <a16:creationId xmlns:a16="http://schemas.microsoft.com/office/drawing/2014/main" id="{919FE7E0-1B4E-447B-E0B7-4DBB01F2C3AA}"/>
              </a:ext>
            </a:extLst>
          </p:cNvPr>
          <p:cNvSpPr>
            <a:spLocks noChangeAspect="1" noChangeArrowheads="1"/>
          </p:cNvSpPr>
          <p:nvPr/>
        </p:nvSpPr>
        <p:spPr bwMode="auto">
          <a:xfrm>
            <a:off x="155575" y="-187942"/>
            <a:ext cx="1237279" cy="123728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8" name="AutoShape 4" descr="Auvergne Immobilier Crédits : Courtier en prêts immobilier, assurances et  rachats de crédits">
            <a:extLst>
              <a:ext uri="{FF2B5EF4-FFF2-40B4-BE49-F238E27FC236}">
                <a16:creationId xmlns:a16="http://schemas.microsoft.com/office/drawing/2014/main" id="{38C81786-7791-D47A-D446-D664F59945A5}"/>
              </a:ext>
            </a:extLst>
          </p:cNvPr>
          <p:cNvSpPr>
            <a:spLocks noChangeAspect="1" noChangeArrowheads="1"/>
          </p:cNvSpPr>
          <p:nvPr/>
        </p:nvSpPr>
        <p:spPr bwMode="auto">
          <a:xfrm>
            <a:off x="155575" y="-960438"/>
            <a:ext cx="2009775" cy="20097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9" name="ZoneTexte 8">
            <a:extLst>
              <a:ext uri="{FF2B5EF4-FFF2-40B4-BE49-F238E27FC236}">
                <a16:creationId xmlns:a16="http://schemas.microsoft.com/office/drawing/2014/main" id="{9A83E7E0-6CD3-D348-3039-0FDF6C81F0C4}"/>
              </a:ext>
            </a:extLst>
          </p:cNvPr>
          <p:cNvSpPr txBox="1"/>
          <p:nvPr/>
        </p:nvSpPr>
        <p:spPr>
          <a:xfrm>
            <a:off x="8038" y="6959932"/>
            <a:ext cx="6849962" cy="369332"/>
          </a:xfrm>
          <a:prstGeom prst="rect">
            <a:avLst/>
          </a:prstGeom>
          <a:noFill/>
        </p:spPr>
        <p:txBody>
          <a:bodyPr wrap="square" rtlCol="0">
            <a:spAutoFit/>
          </a:bodyPr>
          <a:lstStyle/>
          <a:p>
            <a:pPr algn="ctr"/>
            <a:r>
              <a:rPr lang="fr-FR" b="1" u="sng" dirty="0">
                <a:solidFill>
                  <a:srgbClr val="0070C0"/>
                </a:solidFill>
                <a:latin typeface="Arial Narrow" panose="020B0606020202030204" pitchFamily="34" charset="0"/>
              </a:rPr>
              <a:t>RVP BDP 2025 hors agences</a:t>
            </a:r>
          </a:p>
        </p:txBody>
      </p:sp>
      <p:sp>
        <p:nvSpPr>
          <p:cNvPr id="10" name="ZoneTexte 9">
            <a:extLst>
              <a:ext uri="{FF2B5EF4-FFF2-40B4-BE49-F238E27FC236}">
                <a16:creationId xmlns:a16="http://schemas.microsoft.com/office/drawing/2014/main" id="{1295FE5F-475C-584C-3795-61D4A407E21F}"/>
              </a:ext>
            </a:extLst>
          </p:cNvPr>
          <p:cNvSpPr txBox="1"/>
          <p:nvPr/>
        </p:nvSpPr>
        <p:spPr>
          <a:xfrm>
            <a:off x="0" y="2351420"/>
            <a:ext cx="6849962" cy="369332"/>
          </a:xfrm>
          <a:prstGeom prst="rect">
            <a:avLst/>
          </a:prstGeom>
          <a:noFill/>
        </p:spPr>
        <p:txBody>
          <a:bodyPr wrap="square" rtlCol="0">
            <a:spAutoFit/>
          </a:bodyPr>
          <a:lstStyle/>
          <a:p>
            <a:pPr algn="ctr"/>
            <a:r>
              <a:rPr lang="fr-FR" b="1" u="sng" dirty="0">
                <a:solidFill>
                  <a:srgbClr val="0070C0"/>
                </a:solidFill>
                <a:latin typeface="Arial Narrow" panose="020B0606020202030204" pitchFamily="34" charset="0"/>
              </a:rPr>
              <a:t>RVP BDP 2025 </a:t>
            </a:r>
          </a:p>
        </p:txBody>
      </p:sp>
      <p:sp>
        <p:nvSpPr>
          <p:cNvPr id="13" name="ZoneTexte 12">
            <a:extLst>
              <a:ext uri="{FF2B5EF4-FFF2-40B4-BE49-F238E27FC236}">
                <a16:creationId xmlns:a16="http://schemas.microsoft.com/office/drawing/2014/main" id="{E4475179-5D07-6768-4DED-ABB25D8CC890}"/>
              </a:ext>
            </a:extLst>
          </p:cNvPr>
          <p:cNvSpPr txBox="1"/>
          <p:nvPr/>
        </p:nvSpPr>
        <p:spPr>
          <a:xfrm>
            <a:off x="-21421" y="4976209"/>
            <a:ext cx="2497567" cy="892552"/>
          </a:xfrm>
          <a:prstGeom prst="rect">
            <a:avLst/>
          </a:prstGeom>
          <a:noFill/>
        </p:spPr>
        <p:txBody>
          <a:bodyPr wrap="square" rtlCol="0">
            <a:spAutoFit/>
          </a:bodyPr>
          <a:lstStyle/>
          <a:p>
            <a:r>
              <a:rPr lang="fr-FR" sz="1300" b="1" dirty="0">
                <a:latin typeface="Arial Narrow" panose="020B0606020202030204" pitchFamily="34" charset="0"/>
              </a:rPr>
              <a:t>Le périmètre est de niveau agence, sauf le TZD de niveau DR pour pondérer le EER et la révision du stock. </a:t>
            </a:r>
          </a:p>
        </p:txBody>
      </p:sp>
      <p:sp>
        <p:nvSpPr>
          <p:cNvPr id="17" name="ZoneTexte 16">
            <a:extLst>
              <a:ext uri="{FF2B5EF4-FFF2-40B4-BE49-F238E27FC236}">
                <a16:creationId xmlns:a16="http://schemas.microsoft.com/office/drawing/2014/main" id="{56FBA1E2-6493-54E4-73F3-AA4AB56E7455}"/>
              </a:ext>
            </a:extLst>
          </p:cNvPr>
          <p:cNvSpPr txBox="1"/>
          <p:nvPr/>
        </p:nvSpPr>
        <p:spPr>
          <a:xfrm>
            <a:off x="1268759" y="-22899"/>
            <a:ext cx="5589241" cy="2492990"/>
          </a:xfrm>
          <a:prstGeom prst="rect">
            <a:avLst/>
          </a:prstGeom>
          <a:noFill/>
        </p:spPr>
        <p:txBody>
          <a:bodyPr wrap="square" rtlCol="0">
            <a:spAutoFit/>
          </a:bodyPr>
          <a:lstStyle/>
          <a:p>
            <a:pPr algn="just"/>
            <a:r>
              <a:rPr lang="fr-FR" sz="1200" b="1" dirty="0">
                <a:latin typeface="Arial Narrow" panose="020B0606020202030204" pitchFamily="34" charset="0"/>
                <a:ea typeface="Calibri" panose="020F0502020204030204" pitchFamily="34" charset="0"/>
              </a:rPr>
              <a:t>Force est de constater que d’une part, comme le pressentait les élus CFDT, les montants RVP qui seront versés fin février 2025, sont en bernes et ce malgré des résultats, présentés le 5 février, de très bon niveau. </a:t>
            </a:r>
            <a:r>
              <a:rPr lang="fr-FR" sz="1200" b="1" dirty="0">
                <a:solidFill>
                  <a:schemeClr val="accent6"/>
                </a:solidFill>
                <a:latin typeface="Arial Narrow" panose="020B0606020202030204" pitchFamily="34" charset="0"/>
                <a:ea typeface="Calibri" panose="020F0502020204030204" pitchFamily="34" charset="0"/>
              </a:rPr>
              <a:t>D’autre</a:t>
            </a:r>
            <a:r>
              <a:rPr lang="fr-FR" sz="1200" b="1" dirty="0">
                <a:latin typeface="Arial Narrow" panose="020B0606020202030204" pitchFamily="34" charset="0"/>
                <a:ea typeface="Calibri" panose="020F0502020204030204" pitchFamily="34" charset="0"/>
              </a:rPr>
              <a:t> part, la direction </a:t>
            </a:r>
            <a:r>
              <a:rPr lang="fr-FR" sz="1200" b="1" strike="sngStrike" dirty="0">
                <a:solidFill>
                  <a:schemeClr val="accent6"/>
                </a:solidFill>
                <a:latin typeface="Arial Narrow" panose="020B0606020202030204" pitchFamily="34" charset="0"/>
                <a:ea typeface="Calibri" panose="020F0502020204030204" pitchFamily="34" charset="0"/>
              </a:rPr>
              <a:t>globale</a:t>
            </a:r>
            <a:r>
              <a:rPr lang="fr-FR" sz="1200" b="1" dirty="0">
                <a:latin typeface="Arial Narrow" panose="020B0606020202030204" pitchFamily="34" charset="0"/>
                <a:ea typeface="Calibri" panose="020F0502020204030204" pitchFamily="34" charset="0"/>
              </a:rPr>
              <a:t> de LCL place les managers en difficultés en les infantilisants. </a:t>
            </a:r>
            <a:r>
              <a:rPr lang="fr-FR" sz="1200" b="1" dirty="0">
                <a:solidFill>
                  <a:schemeClr val="accent6"/>
                </a:solidFill>
                <a:latin typeface="Arial Narrow" panose="020B0606020202030204" pitchFamily="34" charset="0"/>
                <a:ea typeface="Calibri" panose="020F0502020204030204" pitchFamily="34" charset="0"/>
              </a:rPr>
              <a:t>Ainsi, l’objectif </a:t>
            </a:r>
            <a:r>
              <a:rPr lang="fr-FR" sz="1200" b="1" dirty="0">
                <a:latin typeface="Arial Narrow" panose="020B0606020202030204" pitchFamily="34" charset="0"/>
                <a:ea typeface="Calibri" panose="020F0502020204030204" pitchFamily="34" charset="0"/>
              </a:rPr>
              <a:t>de LCL semble </a:t>
            </a:r>
            <a:r>
              <a:rPr lang="fr-FR" sz="1200" b="1" dirty="0">
                <a:solidFill>
                  <a:schemeClr val="accent6"/>
                </a:solidFill>
                <a:latin typeface="Arial Narrow" panose="020B0606020202030204" pitchFamily="34" charset="0"/>
                <a:ea typeface="Calibri" panose="020F0502020204030204" pitchFamily="34" charset="0"/>
              </a:rPr>
              <a:t>être</a:t>
            </a:r>
            <a:r>
              <a:rPr lang="fr-FR" sz="1200" b="1" dirty="0">
                <a:latin typeface="Arial Narrow" panose="020B0606020202030204" pitchFamily="34" charset="0"/>
                <a:ea typeface="Calibri" panose="020F0502020204030204" pitchFamily="34" charset="0"/>
              </a:rPr>
              <a:t> de fixer des notes </a:t>
            </a:r>
            <a:r>
              <a:rPr lang="fr-FR" sz="1200" b="1" dirty="0">
                <a:solidFill>
                  <a:schemeClr val="accent6"/>
                </a:solidFill>
                <a:latin typeface="Arial Narrow" panose="020B0606020202030204" pitchFamily="34" charset="0"/>
                <a:ea typeface="Calibri" panose="020F0502020204030204" pitchFamily="34" charset="0"/>
              </a:rPr>
              <a:t>permettant</a:t>
            </a:r>
            <a:r>
              <a:rPr lang="fr-FR" sz="1200" b="1" dirty="0">
                <a:latin typeface="Arial Narrow" panose="020B0606020202030204" pitchFamily="34" charset="0"/>
                <a:ea typeface="Calibri" panose="020F0502020204030204" pitchFamily="34" charset="0"/>
              </a:rPr>
              <a:t> </a:t>
            </a:r>
            <a:r>
              <a:rPr lang="fr-FR" sz="1200" b="1" dirty="0">
                <a:solidFill>
                  <a:schemeClr val="accent6"/>
                </a:solidFill>
                <a:latin typeface="Arial Narrow" panose="020B0606020202030204" pitchFamily="34" charset="0"/>
                <a:ea typeface="Calibri" panose="020F0502020204030204" pitchFamily="34" charset="0"/>
              </a:rPr>
              <a:t>de </a:t>
            </a:r>
            <a:r>
              <a:rPr lang="fr-FR" sz="1200" b="1" dirty="0">
                <a:latin typeface="Arial Narrow" panose="020B0606020202030204" pitchFamily="34" charset="0"/>
                <a:ea typeface="Calibri" panose="020F0502020204030204" pitchFamily="34" charset="0"/>
              </a:rPr>
              <a:t>rentrer dans une enveloppe RVP contrainte et non en fonction du réel investissement de chacun. </a:t>
            </a:r>
          </a:p>
          <a:p>
            <a:pPr algn="just"/>
            <a:r>
              <a:rPr lang="fr-FR" sz="1200" b="1" dirty="0">
                <a:latin typeface="Arial Narrow" panose="020B0606020202030204" pitchFamily="34" charset="0"/>
                <a:ea typeface="Calibri" panose="020F0502020204030204" pitchFamily="34" charset="0"/>
              </a:rPr>
              <a:t>Le versement d’une enveloppe supplémentaire de 3,5 M€ (dont nous ne connaissons pas les modalités d’attribution) décidée après les alertes des élus du CSE central, est appréciable, mais ne suffira pas à corriger le niveau de RVP de l’ensemble des salariés, récompenser leur investissement et améliorer leur pouvoir d’achat. </a:t>
            </a:r>
            <a:r>
              <a:rPr lang="fr-FR" sz="1200" b="1" dirty="0">
                <a:solidFill>
                  <a:schemeClr val="accent6"/>
                </a:solidFill>
                <a:latin typeface="Arial Narrow" panose="020B0606020202030204" pitchFamily="34" charset="0"/>
                <a:ea typeface="Calibri" panose="020F0502020204030204" pitchFamily="34" charset="0"/>
              </a:rPr>
              <a:t>Cette enveloppe supplémentaire, ne serait-elle pas juste un reliquat de l’enveloppe de RVP provisionnée pour 2025 et non distribuée ? Le rattrapage de la RVP, pour la 2</a:t>
            </a:r>
            <a:r>
              <a:rPr lang="fr-FR" sz="1200" b="1" baseline="30000" dirty="0">
                <a:solidFill>
                  <a:schemeClr val="accent6"/>
                </a:solidFill>
                <a:latin typeface="Arial Narrow" panose="020B0606020202030204" pitchFamily="34" charset="0"/>
                <a:ea typeface="Calibri" panose="020F0502020204030204" pitchFamily="34" charset="0"/>
              </a:rPr>
              <a:t>ème</a:t>
            </a:r>
            <a:r>
              <a:rPr lang="fr-FR" sz="1200" b="1" dirty="0">
                <a:solidFill>
                  <a:schemeClr val="accent6"/>
                </a:solidFill>
                <a:latin typeface="Arial Narrow" panose="020B0606020202030204" pitchFamily="34" charset="0"/>
                <a:ea typeface="Calibri" panose="020F0502020204030204" pitchFamily="34" charset="0"/>
              </a:rPr>
              <a:t> année consécutive, nous laisse perplexe.</a:t>
            </a:r>
            <a:endParaRPr lang="fr-FR" sz="1200" b="1" dirty="0">
              <a:solidFill>
                <a:schemeClr val="accent6"/>
              </a:solidFill>
              <a:latin typeface="Arial Narrow" panose="020B0606020202030204" pitchFamily="34" charset="0"/>
            </a:endParaRPr>
          </a:p>
        </p:txBody>
      </p:sp>
      <p:graphicFrame>
        <p:nvGraphicFramePr>
          <p:cNvPr id="19" name="Tableau 19">
            <a:extLst>
              <a:ext uri="{FF2B5EF4-FFF2-40B4-BE49-F238E27FC236}">
                <a16:creationId xmlns:a16="http://schemas.microsoft.com/office/drawing/2014/main" id="{185A85C8-E744-721F-58DF-21947CA7D4BD}"/>
              </a:ext>
            </a:extLst>
          </p:cNvPr>
          <p:cNvGraphicFramePr>
            <a:graphicFrameLocks noGrp="1"/>
          </p:cNvGraphicFramePr>
          <p:nvPr>
            <p:extLst>
              <p:ext uri="{D42A27DB-BD31-4B8C-83A1-F6EECF244321}">
                <p14:modId xmlns:p14="http://schemas.microsoft.com/office/powerpoint/2010/main" val="3522068816"/>
              </p:ext>
            </p:extLst>
          </p:nvPr>
        </p:nvGraphicFramePr>
        <p:xfrm>
          <a:off x="2571459" y="2723196"/>
          <a:ext cx="4263418" cy="4160520"/>
        </p:xfrm>
        <a:graphic>
          <a:graphicData uri="http://schemas.openxmlformats.org/drawingml/2006/table">
            <a:tbl>
              <a:tblPr firstRow="1" bandRow="1">
                <a:tableStyleId>{7DF18680-E054-41AD-8BC1-D1AEF772440D}</a:tableStyleId>
              </a:tblPr>
              <a:tblGrid>
                <a:gridCol w="2890517">
                  <a:extLst>
                    <a:ext uri="{9D8B030D-6E8A-4147-A177-3AD203B41FA5}">
                      <a16:colId xmlns:a16="http://schemas.microsoft.com/office/drawing/2014/main" val="3896808261"/>
                    </a:ext>
                  </a:extLst>
                </a:gridCol>
                <a:gridCol w="710198">
                  <a:extLst>
                    <a:ext uri="{9D8B030D-6E8A-4147-A177-3AD203B41FA5}">
                      <a16:colId xmlns:a16="http://schemas.microsoft.com/office/drawing/2014/main" val="4218554739"/>
                    </a:ext>
                  </a:extLst>
                </a:gridCol>
                <a:gridCol w="662703">
                  <a:extLst>
                    <a:ext uri="{9D8B030D-6E8A-4147-A177-3AD203B41FA5}">
                      <a16:colId xmlns:a16="http://schemas.microsoft.com/office/drawing/2014/main" val="2141679533"/>
                    </a:ext>
                  </a:extLst>
                </a:gridCol>
              </a:tblGrid>
              <a:tr h="0">
                <a:tc>
                  <a:txBody>
                    <a:bodyPr/>
                    <a:lstStyle/>
                    <a:p>
                      <a:pPr algn="ctr"/>
                      <a:r>
                        <a:rPr lang="fr-FR" sz="1200" b="1" u="sng" dirty="0">
                          <a:latin typeface="Arial Narrow" panose="020B0606020202030204" pitchFamily="34" charset="0"/>
                        </a:rPr>
                        <a:t>Indicateurs Part collective</a:t>
                      </a:r>
                    </a:p>
                  </a:txBody>
                  <a:tcPr/>
                </a:tc>
                <a:tc>
                  <a:txBody>
                    <a:bodyPr/>
                    <a:lstStyle/>
                    <a:p>
                      <a:pPr algn="ctr"/>
                      <a:r>
                        <a:rPr lang="fr-FR" sz="1200" b="1" u="sng" dirty="0">
                          <a:latin typeface="Arial Narrow" panose="020B0606020202030204" pitchFamily="34" charset="0"/>
                        </a:rPr>
                        <a:t>Poids</a:t>
                      </a:r>
                    </a:p>
                  </a:txBody>
                  <a:tcPr/>
                </a:tc>
                <a:tc>
                  <a:txBody>
                    <a:bodyPr/>
                    <a:lstStyle/>
                    <a:p>
                      <a:pPr algn="ctr"/>
                      <a:r>
                        <a:rPr lang="fr-FR" sz="1200" b="1" u="sng" dirty="0">
                          <a:latin typeface="Arial Narrow" panose="020B0606020202030204" pitchFamily="34" charset="0"/>
                        </a:rPr>
                        <a:t>Plafond</a:t>
                      </a:r>
                    </a:p>
                  </a:txBody>
                  <a:tcPr/>
                </a:tc>
                <a:extLst>
                  <a:ext uri="{0D108BD9-81ED-4DB2-BD59-A6C34878D82A}">
                    <a16:rowId xmlns:a16="http://schemas.microsoft.com/office/drawing/2014/main" val="3194489671"/>
                  </a:ext>
                </a:extLst>
              </a:tr>
              <a:tr h="0">
                <a:tc>
                  <a:txBody>
                    <a:bodyPr/>
                    <a:lstStyle/>
                    <a:p>
                      <a:r>
                        <a:rPr lang="fr-FR" sz="1100" b="1" dirty="0">
                          <a:latin typeface="Arial Narrow" panose="020B0606020202030204" pitchFamily="34" charset="0"/>
                        </a:rPr>
                        <a:t>CTC clients du stock</a:t>
                      </a:r>
                    </a:p>
                  </a:txBody>
                  <a:tcPr/>
                </a:tc>
                <a:tc>
                  <a:txBody>
                    <a:bodyPr/>
                    <a:lstStyle/>
                    <a:p>
                      <a:pPr algn="ctr"/>
                      <a:r>
                        <a:rPr lang="fr-FR" sz="1100" b="1" dirty="0">
                          <a:latin typeface="Arial Narrow" panose="020B0606020202030204" pitchFamily="34" charset="0"/>
                        </a:rPr>
                        <a:t>6%</a:t>
                      </a:r>
                    </a:p>
                  </a:txBody>
                  <a:tcPr/>
                </a:tc>
                <a:tc>
                  <a:txBody>
                    <a:bodyPr/>
                    <a:lstStyle/>
                    <a:p>
                      <a:pPr algn="ctr"/>
                      <a:r>
                        <a:rPr lang="fr-FR" sz="1100" b="1" dirty="0">
                          <a:latin typeface="Arial Narrow" panose="020B0606020202030204" pitchFamily="34" charset="0"/>
                        </a:rPr>
                        <a:t>100%</a:t>
                      </a:r>
                    </a:p>
                  </a:txBody>
                  <a:tcPr/>
                </a:tc>
                <a:extLst>
                  <a:ext uri="{0D108BD9-81ED-4DB2-BD59-A6C34878D82A}">
                    <a16:rowId xmlns:a16="http://schemas.microsoft.com/office/drawing/2014/main" val="349031562"/>
                  </a:ext>
                </a:extLst>
              </a:tr>
              <a:tr h="0">
                <a:tc>
                  <a:txBody>
                    <a:bodyPr/>
                    <a:lstStyle/>
                    <a:p>
                      <a:r>
                        <a:rPr lang="fr-FR" sz="1100" b="1" dirty="0">
                          <a:latin typeface="Arial Narrow" panose="020B0606020202030204" pitchFamily="34" charset="0"/>
                        </a:rPr>
                        <a:t>Conquête nette conforme et ciblée</a:t>
                      </a:r>
                    </a:p>
                  </a:txBody>
                  <a:tcPr/>
                </a:tc>
                <a:tc>
                  <a:txBody>
                    <a:bodyPr/>
                    <a:lstStyle/>
                    <a:p>
                      <a:pPr algn="ctr"/>
                      <a:r>
                        <a:rPr lang="fr-FR" sz="1100" b="1" dirty="0">
                          <a:latin typeface="Arial Narrow" panose="020B0606020202030204" pitchFamily="34" charset="0"/>
                        </a:rPr>
                        <a:t>5%</a:t>
                      </a:r>
                    </a:p>
                  </a:txBody>
                  <a:tcPr/>
                </a:tc>
                <a:tc>
                  <a:txBody>
                    <a:bodyPr/>
                    <a:lstStyle/>
                    <a:p>
                      <a:pPr algn="ctr"/>
                      <a:r>
                        <a:rPr lang="fr-FR" sz="1100" b="1" dirty="0">
                          <a:latin typeface="Arial Narrow" panose="020B0606020202030204" pitchFamily="34" charset="0"/>
                        </a:rPr>
                        <a:t>150%</a:t>
                      </a:r>
                    </a:p>
                  </a:txBody>
                  <a:tcPr/>
                </a:tc>
                <a:extLst>
                  <a:ext uri="{0D108BD9-81ED-4DB2-BD59-A6C34878D82A}">
                    <a16:rowId xmlns:a16="http://schemas.microsoft.com/office/drawing/2014/main" val="3091142789"/>
                  </a:ext>
                </a:extLst>
              </a:tr>
              <a:tr h="0">
                <a:tc>
                  <a:txBody>
                    <a:bodyPr/>
                    <a:lstStyle/>
                    <a:p>
                      <a:r>
                        <a:rPr lang="fr-FR" sz="1100" b="1" dirty="0">
                          <a:latin typeface="Arial Narrow" panose="020B0606020202030204" pitchFamily="34" charset="0"/>
                        </a:rPr>
                        <a:t>Synergies marchés et filiales</a:t>
                      </a:r>
                    </a:p>
                  </a:txBody>
                  <a:tcPr/>
                </a:tc>
                <a:tc>
                  <a:txBody>
                    <a:bodyPr/>
                    <a:lstStyle/>
                    <a:p>
                      <a:pPr algn="ctr"/>
                      <a:r>
                        <a:rPr lang="fr-FR" sz="1100" b="1" dirty="0">
                          <a:latin typeface="Arial Narrow" panose="020B0606020202030204" pitchFamily="34" charset="0"/>
                        </a:rPr>
                        <a:t>2%</a:t>
                      </a:r>
                    </a:p>
                  </a:txBody>
                  <a:tcPr/>
                </a:tc>
                <a:tc>
                  <a:txBody>
                    <a:bodyPr/>
                    <a:lstStyle/>
                    <a:p>
                      <a:pPr algn="ctr"/>
                      <a:r>
                        <a:rPr lang="fr-FR" sz="1100" b="1" dirty="0">
                          <a:latin typeface="Arial Narrow" panose="020B0606020202030204" pitchFamily="34" charset="0"/>
                        </a:rPr>
                        <a:t>150%</a:t>
                      </a:r>
                    </a:p>
                  </a:txBody>
                  <a:tcPr/>
                </a:tc>
                <a:extLst>
                  <a:ext uri="{0D108BD9-81ED-4DB2-BD59-A6C34878D82A}">
                    <a16:rowId xmlns:a16="http://schemas.microsoft.com/office/drawing/2014/main" val="3000567550"/>
                  </a:ext>
                </a:extLst>
              </a:tr>
              <a:tr h="0">
                <a:tc>
                  <a:txBody>
                    <a:bodyPr/>
                    <a:lstStyle/>
                    <a:p>
                      <a:r>
                        <a:rPr lang="fr-FR" sz="1100" b="1" dirty="0">
                          <a:latin typeface="Arial Narrow" panose="020B0606020202030204" pitchFamily="34" charset="0"/>
                        </a:rPr>
                        <a:t>Clients actifs</a:t>
                      </a:r>
                    </a:p>
                  </a:txBody>
                  <a:tcPr/>
                </a:tc>
                <a:tc>
                  <a:txBody>
                    <a:bodyPr/>
                    <a:lstStyle/>
                    <a:p>
                      <a:pPr algn="ctr"/>
                      <a:r>
                        <a:rPr lang="fr-FR" sz="1100" b="1" dirty="0">
                          <a:latin typeface="Arial Narrow" panose="020B0606020202030204" pitchFamily="34" charset="0"/>
                        </a:rPr>
                        <a:t>6%</a:t>
                      </a:r>
                    </a:p>
                  </a:txBody>
                  <a:tcPr/>
                </a:tc>
                <a:tc>
                  <a:txBody>
                    <a:bodyPr/>
                    <a:lstStyle/>
                    <a:p>
                      <a:pPr algn="ctr"/>
                      <a:r>
                        <a:rPr lang="fr-FR" sz="1100" b="1" dirty="0">
                          <a:latin typeface="Arial Narrow" panose="020B0606020202030204" pitchFamily="34" charset="0"/>
                        </a:rPr>
                        <a:t>150%</a:t>
                      </a:r>
                    </a:p>
                  </a:txBody>
                  <a:tcPr/>
                </a:tc>
                <a:extLst>
                  <a:ext uri="{0D108BD9-81ED-4DB2-BD59-A6C34878D82A}">
                    <a16:rowId xmlns:a16="http://schemas.microsoft.com/office/drawing/2014/main" val="2829622898"/>
                  </a:ext>
                </a:extLst>
              </a:tr>
              <a:tr h="0">
                <a:tc>
                  <a:txBody>
                    <a:bodyPr/>
                    <a:lstStyle/>
                    <a:p>
                      <a:r>
                        <a:rPr lang="fr-FR" sz="1100" b="1" dirty="0">
                          <a:latin typeface="Arial Narrow" panose="020B0606020202030204" pitchFamily="34" charset="0"/>
                        </a:rPr>
                        <a:t>Equipement EER à 5 mois</a:t>
                      </a:r>
                    </a:p>
                  </a:txBody>
                  <a:tcPr/>
                </a:tc>
                <a:tc>
                  <a:txBody>
                    <a:bodyPr/>
                    <a:lstStyle/>
                    <a:p>
                      <a:pPr algn="ctr"/>
                      <a:r>
                        <a:rPr lang="fr-FR" sz="1100" b="1" dirty="0">
                          <a:latin typeface="Arial Narrow" panose="020B0606020202030204" pitchFamily="34" charset="0"/>
                        </a:rPr>
                        <a:t>6%</a:t>
                      </a:r>
                    </a:p>
                  </a:txBody>
                  <a:tcPr/>
                </a:tc>
                <a:tc>
                  <a:txBody>
                    <a:bodyPr/>
                    <a:lstStyle/>
                    <a:p>
                      <a:pPr algn="ctr"/>
                      <a:r>
                        <a:rPr lang="fr-FR" sz="1100" b="1" dirty="0">
                          <a:latin typeface="Arial Narrow" panose="020B0606020202030204" pitchFamily="34" charset="0"/>
                        </a:rPr>
                        <a:t>150%</a:t>
                      </a:r>
                    </a:p>
                  </a:txBody>
                  <a:tcPr/>
                </a:tc>
                <a:extLst>
                  <a:ext uri="{0D108BD9-81ED-4DB2-BD59-A6C34878D82A}">
                    <a16:rowId xmlns:a16="http://schemas.microsoft.com/office/drawing/2014/main" val="3409398197"/>
                  </a:ext>
                </a:extLst>
              </a:tr>
              <a:tr h="0">
                <a:tc>
                  <a:txBody>
                    <a:bodyPr/>
                    <a:lstStyle/>
                    <a:p>
                      <a:r>
                        <a:rPr lang="fr-FR" sz="1100" b="1" dirty="0">
                          <a:latin typeface="Arial Narrow" panose="020B0606020202030204" pitchFamily="34" charset="0"/>
                        </a:rPr>
                        <a:t>Evolution PNB commission RVP</a:t>
                      </a:r>
                    </a:p>
                  </a:txBody>
                  <a:tcPr/>
                </a:tc>
                <a:tc>
                  <a:txBody>
                    <a:bodyPr/>
                    <a:lstStyle/>
                    <a:p>
                      <a:pPr algn="ctr"/>
                      <a:r>
                        <a:rPr lang="fr-FR" sz="1100" b="1" dirty="0">
                          <a:latin typeface="Arial Narrow" panose="020B0606020202030204" pitchFamily="34" charset="0"/>
                        </a:rPr>
                        <a:t>6%</a:t>
                      </a:r>
                    </a:p>
                  </a:txBody>
                  <a:tcPr/>
                </a:tc>
                <a:tc>
                  <a:txBody>
                    <a:bodyPr/>
                    <a:lstStyle/>
                    <a:p>
                      <a:pPr algn="ctr"/>
                      <a:r>
                        <a:rPr lang="fr-FR" sz="1100" b="1" dirty="0">
                          <a:latin typeface="Arial Narrow" panose="020B0606020202030204" pitchFamily="34" charset="0"/>
                        </a:rPr>
                        <a:t>400%</a:t>
                      </a:r>
                    </a:p>
                  </a:txBody>
                  <a:tcPr/>
                </a:tc>
                <a:extLst>
                  <a:ext uri="{0D108BD9-81ED-4DB2-BD59-A6C34878D82A}">
                    <a16:rowId xmlns:a16="http://schemas.microsoft.com/office/drawing/2014/main" val="808830812"/>
                  </a:ext>
                </a:extLst>
              </a:tr>
              <a:tr h="0">
                <a:tc>
                  <a:txBody>
                    <a:bodyPr/>
                    <a:lstStyle/>
                    <a:p>
                      <a:r>
                        <a:rPr lang="fr-FR" sz="1100" b="1" dirty="0">
                          <a:latin typeface="Arial Narrow" panose="020B0606020202030204" pitchFamily="34" charset="0"/>
                        </a:rPr>
                        <a:t>Collecte nette (bilan et HB en K€)</a:t>
                      </a:r>
                    </a:p>
                  </a:txBody>
                  <a:tcPr/>
                </a:tc>
                <a:tc>
                  <a:txBody>
                    <a:bodyPr/>
                    <a:lstStyle/>
                    <a:p>
                      <a:pPr algn="ctr"/>
                      <a:r>
                        <a:rPr lang="fr-FR" sz="1100" b="1" dirty="0">
                          <a:latin typeface="Arial Narrow" panose="020B0606020202030204" pitchFamily="34" charset="0"/>
                        </a:rPr>
                        <a:t>6%</a:t>
                      </a:r>
                    </a:p>
                  </a:txBody>
                  <a:tcPr/>
                </a:tc>
                <a:tc>
                  <a:txBody>
                    <a:bodyPr/>
                    <a:lstStyle/>
                    <a:p>
                      <a:pPr algn="ctr"/>
                      <a:r>
                        <a:rPr lang="fr-FR" sz="1100" b="1" dirty="0">
                          <a:latin typeface="Arial Narrow" panose="020B0606020202030204" pitchFamily="34" charset="0"/>
                        </a:rPr>
                        <a:t>200%</a:t>
                      </a:r>
                    </a:p>
                  </a:txBody>
                  <a:tcPr/>
                </a:tc>
                <a:extLst>
                  <a:ext uri="{0D108BD9-81ED-4DB2-BD59-A6C34878D82A}">
                    <a16:rowId xmlns:a16="http://schemas.microsoft.com/office/drawing/2014/main" val="3053747959"/>
                  </a:ext>
                </a:extLst>
              </a:tr>
              <a:tr h="0">
                <a:tc>
                  <a:txBody>
                    <a:bodyPr/>
                    <a:lstStyle/>
                    <a:p>
                      <a:r>
                        <a:rPr lang="fr-FR" sz="1100" b="1" dirty="0">
                          <a:latin typeface="Arial Narrow" panose="020B0606020202030204" pitchFamily="34" charset="0"/>
                        </a:rPr>
                        <a:t>Evolution encours équipement (en nb)</a:t>
                      </a:r>
                    </a:p>
                  </a:txBody>
                  <a:tcPr/>
                </a:tc>
                <a:tc>
                  <a:txBody>
                    <a:bodyPr/>
                    <a:lstStyle/>
                    <a:p>
                      <a:pPr algn="ctr"/>
                      <a:r>
                        <a:rPr lang="fr-FR" sz="1100" b="1" dirty="0">
                          <a:latin typeface="Arial Narrow" panose="020B0606020202030204" pitchFamily="34" charset="0"/>
                        </a:rPr>
                        <a:t>14%</a:t>
                      </a:r>
                    </a:p>
                  </a:txBody>
                  <a:tcPr/>
                </a:tc>
                <a:tc>
                  <a:txBody>
                    <a:bodyPr/>
                    <a:lstStyle/>
                    <a:p>
                      <a:pPr algn="ctr"/>
                      <a:r>
                        <a:rPr lang="fr-FR" sz="1100" b="1" dirty="0">
                          <a:latin typeface="Arial Narrow" panose="020B0606020202030204" pitchFamily="34" charset="0"/>
                        </a:rPr>
                        <a:t>200%</a:t>
                      </a:r>
                    </a:p>
                  </a:txBody>
                  <a:tcPr/>
                </a:tc>
                <a:extLst>
                  <a:ext uri="{0D108BD9-81ED-4DB2-BD59-A6C34878D82A}">
                    <a16:rowId xmlns:a16="http://schemas.microsoft.com/office/drawing/2014/main" val="4112001846"/>
                  </a:ext>
                </a:extLst>
              </a:tr>
              <a:tr h="0">
                <a:tc>
                  <a:txBody>
                    <a:bodyPr/>
                    <a:lstStyle/>
                    <a:p>
                      <a:r>
                        <a:rPr lang="fr-FR" sz="1100" b="1" dirty="0">
                          <a:latin typeface="Arial Narrow" panose="020B0606020202030204" pitchFamily="34" charset="0"/>
                        </a:rPr>
                        <a:t>Evolution encours de crédit renouvelable K€</a:t>
                      </a:r>
                    </a:p>
                  </a:txBody>
                  <a:tcPr/>
                </a:tc>
                <a:tc>
                  <a:txBody>
                    <a:bodyPr/>
                    <a:lstStyle/>
                    <a:p>
                      <a:pPr algn="ctr"/>
                      <a:r>
                        <a:rPr lang="fr-FR" sz="1100" b="1" dirty="0">
                          <a:latin typeface="Arial Narrow" panose="020B0606020202030204" pitchFamily="34" charset="0"/>
                        </a:rPr>
                        <a:t>2%</a:t>
                      </a:r>
                    </a:p>
                  </a:txBody>
                  <a:tcPr/>
                </a:tc>
                <a:tc>
                  <a:txBody>
                    <a:bodyPr/>
                    <a:lstStyle/>
                    <a:p>
                      <a:pPr algn="ctr"/>
                      <a:r>
                        <a:rPr lang="fr-FR" sz="1100" b="1" dirty="0">
                          <a:latin typeface="Arial Narrow" panose="020B0606020202030204" pitchFamily="34" charset="0"/>
                        </a:rPr>
                        <a:t>150%</a:t>
                      </a:r>
                    </a:p>
                  </a:txBody>
                  <a:tcPr/>
                </a:tc>
                <a:extLst>
                  <a:ext uri="{0D108BD9-81ED-4DB2-BD59-A6C34878D82A}">
                    <a16:rowId xmlns:a16="http://schemas.microsoft.com/office/drawing/2014/main" val="21950146"/>
                  </a:ext>
                </a:extLst>
              </a:tr>
              <a:tr h="154768">
                <a:tc>
                  <a:txBody>
                    <a:bodyPr/>
                    <a:lstStyle/>
                    <a:p>
                      <a:r>
                        <a:rPr lang="fr-FR" sz="1100" b="1" dirty="0">
                          <a:latin typeface="Arial Narrow" panose="020B0606020202030204" pitchFamily="34" charset="0"/>
                        </a:rPr>
                        <a:t>Encours crédit-bail mobilier et immobilier (en nb)</a:t>
                      </a:r>
                    </a:p>
                  </a:txBody>
                  <a:tcPr/>
                </a:tc>
                <a:tc>
                  <a:txBody>
                    <a:bodyPr/>
                    <a:lstStyle/>
                    <a:p>
                      <a:pPr algn="ctr"/>
                      <a:r>
                        <a:rPr lang="fr-FR" sz="1100" b="1" dirty="0">
                          <a:latin typeface="Arial Narrow" panose="020B0606020202030204" pitchFamily="34" charset="0"/>
                        </a:rPr>
                        <a:t>2%</a:t>
                      </a:r>
                    </a:p>
                  </a:txBody>
                  <a:tcPr/>
                </a:tc>
                <a:tc>
                  <a:txBody>
                    <a:bodyPr/>
                    <a:lstStyle/>
                    <a:p>
                      <a:pPr algn="ctr"/>
                      <a:r>
                        <a:rPr lang="fr-FR" sz="1100" b="1" dirty="0">
                          <a:latin typeface="Arial Narrow" panose="020B0606020202030204" pitchFamily="34" charset="0"/>
                        </a:rPr>
                        <a:t>150%</a:t>
                      </a:r>
                    </a:p>
                  </a:txBody>
                  <a:tcPr/>
                </a:tc>
                <a:extLst>
                  <a:ext uri="{0D108BD9-81ED-4DB2-BD59-A6C34878D82A}">
                    <a16:rowId xmlns:a16="http://schemas.microsoft.com/office/drawing/2014/main" val="1108773600"/>
                  </a:ext>
                </a:extLst>
              </a:tr>
              <a:tr h="0">
                <a:tc>
                  <a:txBody>
                    <a:bodyPr/>
                    <a:lstStyle/>
                    <a:p>
                      <a:r>
                        <a:rPr lang="fr-FR" sz="1100" b="1" dirty="0">
                          <a:latin typeface="Arial Narrow" panose="020B0606020202030204" pitchFamily="34" charset="0"/>
                        </a:rPr>
                        <a:t>IRC</a:t>
                      </a:r>
                    </a:p>
                  </a:txBody>
                  <a:tcPr/>
                </a:tc>
                <a:tc>
                  <a:txBody>
                    <a:bodyPr/>
                    <a:lstStyle/>
                    <a:p>
                      <a:pPr algn="ctr"/>
                      <a:r>
                        <a:rPr lang="fr-FR" sz="1100" b="1" dirty="0">
                          <a:latin typeface="Arial Narrow" panose="020B0606020202030204" pitchFamily="34" charset="0"/>
                        </a:rPr>
                        <a:t>5%</a:t>
                      </a:r>
                    </a:p>
                  </a:txBody>
                  <a:tcPr/>
                </a:tc>
                <a:tc>
                  <a:txBody>
                    <a:bodyPr/>
                    <a:lstStyle/>
                    <a:p>
                      <a:pPr algn="ctr"/>
                      <a:r>
                        <a:rPr lang="fr-FR" sz="1100" b="1" dirty="0">
                          <a:latin typeface="Arial Narrow" panose="020B0606020202030204" pitchFamily="34" charset="0"/>
                        </a:rPr>
                        <a:t>150%</a:t>
                      </a:r>
                    </a:p>
                  </a:txBody>
                  <a:tcPr/>
                </a:tc>
                <a:extLst>
                  <a:ext uri="{0D108BD9-81ED-4DB2-BD59-A6C34878D82A}">
                    <a16:rowId xmlns:a16="http://schemas.microsoft.com/office/drawing/2014/main" val="2610147472"/>
                  </a:ext>
                </a:extLst>
              </a:tr>
              <a:tr h="0">
                <a:tc>
                  <a:txBody>
                    <a:bodyPr/>
                    <a:lstStyle/>
                    <a:p>
                      <a:r>
                        <a:rPr lang="fr-FR" sz="1100" b="1" dirty="0">
                          <a:latin typeface="Arial Narrow" panose="020B0606020202030204" pitchFamily="34" charset="0"/>
                        </a:rPr>
                        <a:t>TAT</a:t>
                      </a:r>
                    </a:p>
                  </a:txBody>
                  <a:tcPr/>
                </a:tc>
                <a:tc>
                  <a:txBody>
                    <a:bodyPr/>
                    <a:lstStyle/>
                    <a:p>
                      <a:pPr algn="ctr"/>
                      <a:r>
                        <a:rPr lang="fr-FR" sz="1100" b="1" dirty="0">
                          <a:latin typeface="Arial Narrow" panose="020B0606020202030204" pitchFamily="34" charset="0"/>
                        </a:rPr>
                        <a:t>3%</a:t>
                      </a:r>
                    </a:p>
                  </a:txBody>
                  <a:tcPr/>
                </a:tc>
                <a:tc>
                  <a:txBody>
                    <a:bodyPr/>
                    <a:lstStyle/>
                    <a:p>
                      <a:pPr algn="ctr"/>
                      <a:r>
                        <a:rPr lang="fr-FR" sz="1100" b="1" dirty="0">
                          <a:latin typeface="Arial Narrow" panose="020B0606020202030204" pitchFamily="34" charset="0"/>
                        </a:rPr>
                        <a:t>100%</a:t>
                      </a:r>
                    </a:p>
                  </a:txBody>
                  <a:tcPr/>
                </a:tc>
                <a:extLst>
                  <a:ext uri="{0D108BD9-81ED-4DB2-BD59-A6C34878D82A}">
                    <a16:rowId xmlns:a16="http://schemas.microsoft.com/office/drawing/2014/main" val="2966152928"/>
                  </a:ext>
                </a:extLst>
              </a:tr>
              <a:tr h="0">
                <a:tc>
                  <a:txBody>
                    <a:bodyPr/>
                    <a:lstStyle/>
                    <a:p>
                      <a:r>
                        <a:rPr lang="fr-FR" sz="1100" b="1" dirty="0">
                          <a:latin typeface="Arial Narrow" panose="020B0606020202030204" pitchFamily="34" charset="0"/>
                        </a:rPr>
                        <a:t>RDV cibles</a:t>
                      </a:r>
                    </a:p>
                  </a:txBody>
                  <a:tcPr/>
                </a:tc>
                <a:tc>
                  <a:txBody>
                    <a:bodyPr/>
                    <a:lstStyle/>
                    <a:p>
                      <a:pPr algn="ctr"/>
                      <a:r>
                        <a:rPr lang="fr-FR" sz="1100" b="1" dirty="0">
                          <a:latin typeface="Arial Narrow" panose="020B0606020202030204" pitchFamily="34" charset="0"/>
                        </a:rPr>
                        <a:t>4%</a:t>
                      </a:r>
                    </a:p>
                  </a:txBody>
                  <a:tcPr/>
                </a:tc>
                <a:tc>
                  <a:txBody>
                    <a:bodyPr/>
                    <a:lstStyle/>
                    <a:p>
                      <a:pPr algn="ctr"/>
                      <a:r>
                        <a:rPr lang="fr-FR" sz="1100" b="1" dirty="0">
                          <a:latin typeface="Arial Narrow" panose="020B0606020202030204" pitchFamily="34" charset="0"/>
                        </a:rPr>
                        <a:t>150%</a:t>
                      </a:r>
                    </a:p>
                  </a:txBody>
                  <a:tcPr/>
                </a:tc>
                <a:extLst>
                  <a:ext uri="{0D108BD9-81ED-4DB2-BD59-A6C34878D82A}">
                    <a16:rowId xmlns:a16="http://schemas.microsoft.com/office/drawing/2014/main" val="1478586375"/>
                  </a:ext>
                </a:extLst>
              </a:tr>
              <a:tr h="0">
                <a:tc>
                  <a:txBody>
                    <a:bodyPr/>
                    <a:lstStyle/>
                    <a:p>
                      <a:r>
                        <a:rPr lang="fr-FR" sz="1100" b="1" dirty="0">
                          <a:latin typeface="Arial Narrow" panose="020B0606020202030204" pitchFamily="34" charset="0"/>
                        </a:rPr>
                        <a:t>Taux digitalisation</a:t>
                      </a:r>
                    </a:p>
                  </a:txBody>
                  <a:tcPr/>
                </a:tc>
                <a:tc>
                  <a:txBody>
                    <a:bodyPr/>
                    <a:lstStyle/>
                    <a:p>
                      <a:pPr algn="ctr"/>
                      <a:r>
                        <a:rPr lang="fr-FR" sz="1100" b="1" dirty="0">
                          <a:latin typeface="Arial Narrow" panose="020B0606020202030204" pitchFamily="34" charset="0"/>
                        </a:rPr>
                        <a:t>3%</a:t>
                      </a:r>
                    </a:p>
                  </a:txBody>
                  <a:tcPr/>
                </a:tc>
                <a:tc>
                  <a:txBody>
                    <a:bodyPr/>
                    <a:lstStyle/>
                    <a:p>
                      <a:pPr algn="ctr"/>
                      <a:r>
                        <a:rPr lang="fr-FR" sz="1100" b="1" dirty="0">
                          <a:latin typeface="Arial Narrow" panose="020B0606020202030204" pitchFamily="34" charset="0"/>
                        </a:rPr>
                        <a:t>125%</a:t>
                      </a:r>
                    </a:p>
                  </a:txBody>
                  <a:tcPr/>
                </a:tc>
                <a:extLst>
                  <a:ext uri="{0D108BD9-81ED-4DB2-BD59-A6C34878D82A}">
                    <a16:rowId xmlns:a16="http://schemas.microsoft.com/office/drawing/2014/main" val="2998673602"/>
                  </a:ext>
                </a:extLst>
              </a:tr>
              <a:tr h="0">
                <a:tc>
                  <a:txBody>
                    <a:bodyPr/>
                    <a:lstStyle/>
                    <a:p>
                      <a:r>
                        <a:rPr lang="fr-FR" sz="1100" b="1" dirty="0">
                          <a:solidFill>
                            <a:srgbClr val="FF0000"/>
                          </a:solidFill>
                          <a:latin typeface="Arial Narrow" panose="020B0606020202030204" pitchFamily="34" charset="0"/>
                        </a:rPr>
                        <a:t>Total </a:t>
                      </a:r>
                    </a:p>
                  </a:txBody>
                  <a:tcPr/>
                </a:tc>
                <a:tc>
                  <a:txBody>
                    <a:bodyPr/>
                    <a:lstStyle/>
                    <a:p>
                      <a:pPr algn="ctr"/>
                      <a:r>
                        <a:rPr lang="fr-FR" sz="1100" b="1" dirty="0">
                          <a:solidFill>
                            <a:srgbClr val="FF0000"/>
                          </a:solidFill>
                          <a:latin typeface="Arial Narrow" panose="020B0606020202030204" pitchFamily="34" charset="0"/>
                        </a:rPr>
                        <a:t>70%</a:t>
                      </a:r>
                    </a:p>
                  </a:txBody>
                  <a:tcPr/>
                </a:tc>
                <a:tc>
                  <a:txBody>
                    <a:bodyPr/>
                    <a:lstStyle/>
                    <a:p>
                      <a:pPr algn="ctr"/>
                      <a:endParaRPr lang="fr-FR" sz="1100" b="1" dirty="0">
                        <a:solidFill>
                          <a:srgbClr val="FF0000"/>
                        </a:solidFill>
                        <a:latin typeface="Arial Narrow" panose="020B0606020202030204" pitchFamily="34" charset="0"/>
                      </a:endParaRPr>
                    </a:p>
                  </a:txBody>
                  <a:tcPr/>
                </a:tc>
                <a:extLst>
                  <a:ext uri="{0D108BD9-81ED-4DB2-BD59-A6C34878D82A}">
                    <a16:rowId xmlns:a16="http://schemas.microsoft.com/office/drawing/2014/main" val="3359722096"/>
                  </a:ext>
                </a:extLst>
              </a:tr>
            </a:tbl>
          </a:graphicData>
        </a:graphic>
      </p:graphicFrame>
      <p:graphicFrame>
        <p:nvGraphicFramePr>
          <p:cNvPr id="20" name="Tableau 20">
            <a:extLst>
              <a:ext uri="{FF2B5EF4-FFF2-40B4-BE49-F238E27FC236}">
                <a16:creationId xmlns:a16="http://schemas.microsoft.com/office/drawing/2014/main" id="{5A3DFB4B-5735-D83E-C2B2-1F92AB837317}"/>
              </a:ext>
            </a:extLst>
          </p:cNvPr>
          <p:cNvGraphicFramePr>
            <a:graphicFrameLocks noGrp="1"/>
          </p:cNvGraphicFramePr>
          <p:nvPr>
            <p:extLst>
              <p:ext uri="{D42A27DB-BD31-4B8C-83A1-F6EECF244321}">
                <p14:modId xmlns:p14="http://schemas.microsoft.com/office/powerpoint/2010/main" val="3035346561"/>
              </p:ext>
            </p:extLst>
          </p:nvPr>
        </p:nvGraphicFramePr>
        <p:xfrm>
          <a:off x="0" y="2720752"/>
          <a:ext cx="2497567" cy="2103120"/>
        </p:xfrm>
        <a:graphic>
          <a:graphicData uri="http://schemas.openxmlformats.org/drawingml/2006/table">
            <a:tbl>
              <a:tblPr firstRow="1" bandRow="1">
                <a:tableStyleId>{7DF18680-E054-41AD-8BC1-D1AEF772440D}</a:tableStyleId>
              </a:tblPr>
              <a:tblGrid>
                <a:gridCol w="1396527">
                  <a:extLst>
                    <a:ext uri="{9D8B030D-6E8A-4147-A177-3AD203B41FA5}">
                      <a16:colId xmlns:a16="http://schemas.microsoft.com/office/drawing/2014/main" val="4274566452"/>
                    </a:ext>
                  </a:extLst>
                </a:gridCol>
                <a:gridCol w="1101040">
                  <a:extLst>
                    <a:ext uri="{9D8B030D-6E8A-4147-A177-3AD203B41FA5}">
                      <a16:colId xmlns:a16="http://schemas.microsoft.com/office/drawing/2014/main" val="888754927"/>
                    </a:ext>
                  </a:extLst>
                </a:gridCol>
              </a:tblGrid>
              <a:tr h="170376">
                <a:tc>
                  <a:txBody>
                    <a:bodyPr/>
                    <a:lstStyle/>
                    <a:p>
                      <a:pPr algn="ctr"/>
                      <a:r>
                        <a:rPr lang="fr-FR" sz="1400" b="1" u="sng" kern="1200" dirty="0">
                          <a:solidFill>
                            <a:schemeClr val="lt1"/>
                          </a:solidFill>
                          <a:latin typeface="Arial Narrow" panose="020B0606020202030204" pitchFamily="34" charset="0"/>
                          <a:ea typeface="+mn-ea"/>
                          <a:cs typeface="+mn-cs"/>
                        </a:rPr>
                        <a:t>Part individuelle</a:t>
                      </a:r>
                    </a:p>
                  </a:txBody>
                  <a:tcPr/>
                </a:tc>
                <a:tc>
                  <a:txBody>
                    <a:bodyPr/>
                    <a:lstStyle/>
                    <a:p>
                      <a:pPr algn="ctr"/>
                      <a:r>
                        <a:rPr lang="fr-FR" sz="1400" b="1" u="sng" kern="1200" dirty="0">
                          <a:solidFill>
                            <a:schemeClr val="lt1"/>
                          </a:solidFill>
                          <a:latin typeface="Arial Narrow" panose="020B0606020202030204" pitchFamily="34" charset="0"/>
                          <a:ea typeface="+mn-ea"/>
                          <a:cs typeface="+mn-cs"/>
                        </a:rPr>
                        <a:t>Poids </a:t>
                      </a:r>
                    </a:p>
                  </a:txBody>
                  <a:tcPr/>
                </a:tc>
                <a:extLst>
                  <a:ext uri="{0D108BD9-81ED-4DB2-BD59-A6C34878D82A}">
                    <a16:rowId xmlns:a16="http://schemas.microsoft.com/office/drawing/2014/main" val="1126707824"/>
                  </a:ext>
                </a:extLst>
              </a:tr>
              <a:tr h="390862">
                <a:tc>
                  <a:txBody>
                    <a:bodyPr/>
                    <a:lstStyle/>
                    <a:p>
                      <a:r>
                        <a:rPr lang="fr-FR" sz="1100" b="1" kern="1200" dirty="0">
                          <a:solidFill>
                            <a:schemeClr val="dk1"/>
                          </a:solidFill>
                          <a:latin typeface="Arial Narrow" panose="020B0606020202030204" pitchFamily="34" charset="0"/>
                          <a:ea typeface="+mn-ea"/>
                          <a:cs typeface="+mn-cs"/>
                        </a:rPr>
                        <a:t>Savoir-faire et engagement individuel et collectif</a:t>
                      </a:r>
                    </a:p>
                  </a:txBody>
                  <a:tcPr/>
                </a:tc>
                <a:tc rowSpan="5">
                  <a:txBody>
                    <a:bodyPr/>
                    <a:lstStyle/>
                    <a:p>
                      <a:endParaRPr lang="fr-FR" sz="1050" b="1" kern="1200" dirty="0">
                        <a:solidFill>
                          <a:schemeClr val="dk1"/>
                        </a:solidFill>
                        <a:latin typeface="Arial Narrow" panose="020B0606020202030204" pitchFamily="34" charset="0"/>
                        <a:ea typeface="+mn-ea"/>
                        <a:cs typeface="+mn-cs"/>
                      </a:endParaRPr>
                    </a:p>
                    <a:p>
                      <a:endParaRPr lang="fr-FR" sz="1050" b="1" kern="1200" dirty="0">
                        <a:solidFill>
                          <a:schemeClr val="dk1"/>
                        </a:solidFill>
                        <a:latin typeface="Arial Narrow" panose="020B0606020202030204" pitchFamily="34" charset="0"/>
                        <a:ea typeface="+mn-ea"/>
                        <a:cs typeface="+mn-cs"/>
                      </a:endParaRPr>
                    </a:p>
                    <a:p>
                      <a:pPr algn="ctr"/>
                      <a:r>
                        <a:rPr lang="fr-FR" sz="2000" b="1" kern="1200" dirty="0">
                          <a:solidFill>
                            <a:srgbClr val="FF0000"/>
                          </a:solidFill>
                          <a:latin typeface="Arial Narrow" panose="020B0606020202030204" pitchFamily="34" charset="0"/>
                          <a:ea typeface="+mn-ea"/>
                          <a:cs typeface="+mn-cs"/>
                        </a:rPr>
                        <a:t>30%</a:t>
                      </a:r>
                    </a:p>
                  </a:txBody>
                  <a:tcPr/>
                </a:tc>
                <a:extLst>
                  <a:ext uri="{0D108BD9-81ED-4DB2-BD59-A6C34878D82A}">
                    <a16:rowId xmlns:a16="http://schemas.microsoft.com/office/drawing/2014/main" val="1567378451"/>
                  </a:ext>
                </a:extLst>
              </a:tr>
              <a:tr h="280619">
                <a:tc>
                  <a:txBody>
                    <a:bodyPr/>
                    <a:lstStyle/>
                    <a:p>
                      <a:r>
                        <a:rPr lang="fr-FR" sz="1100" b="1" kern="1200" dirty="0">
                          <a:solidFill>
                            <a:schemeClr val="dk1"/>
                          </a:solidFill>
                          <a:latin typeface="Arial Narrow" panose="020B0606020202030204" pitchFamily="34" charset="0"/>
                          <a:ea typeface="+mn-ea"/>
                          <a:cs typeface="+mn-cs"/>
                        </a:rPr>
                        <a:t>Activité et dynamique commerciale</a:t>
                      </a:r>
                    </a:p>
                  </a:txBody>
                  <a:tcPr/>
                </a:tc>
                <a:tc vMerge="1">
                  <a:txBody>
                    <a:bodyPr/>
                    <a:lstStyle/>
                    <a:p>
                      <a:endParaRPr lang="fr-FR" dirty="0"/>
                    </a:p>
                  </a:txBody>
                  <a:tcPr/>
                </a:tc>
                <a:extLst>
                  <a:ext uri="{0D108BD9-81ED-4DB2-BD59-A6C34878D82A}">
                    <a16:rowId xmlns:a16="http://schemas.microsoft.com/office/drawing/2014/main" val="3179810650"/>
                  </a:ext>
                </a:extLst>
              </a:tr>
              <a:tr h="170376">
                <a:tc>
                  <a:txBody>
                    <a:bodyPr/>
                    <a:lstStyle/>
                    <a:p>
                      <a:r>
                        <a:rPr lang="fr-FR" sz="1100" b="1" kern="1200" dirty="0">
                          <a:solidFill>
                            <a:schemeClr val="dk1"/>
                          </a:solidFill>
                          <a:latin typeface="Arial Narrow" panose="020B0606020202030204" pitchFamily="34" charset="0"/>
                          <a:ea typeface="+mn-ea"/>
                          <a:cs typeface="+mn-cs"/>
                        </a:rPr>
                        <a:t>Satisfaction client</a:t>
                      </a:r>
                    </a:p>
                  </a:txBody>
                  <a:tcPr/>
                </a:tc>
                <a:tc vMerge="1">
                  <a:txBody>
                    <a:bodyPr/>
                    <a:lstStyle/>
                    <a:p>
                      <a:endParaRPr lang="fr-FR" dirty="0"/>
                    </a:p>
                  </a:txBody>
                  <a:tcPr/>
                </a:tc>
                <a:extLst>
                  <a:ext uri="{0D108BD9-81ED-4DB2-BD59-A6C34878D82A}">
                    <a16:rowId xmlns:a16="http://schemas.microsoft.com/office/drawing/2014/main" val="828435087"/>
                  </a:ext>
                </a:extLst>
              </a:tr>
              <a:tr h="170376">
                <a:tc>
                  <a:txBody>
                    <a:bodyPr/>
                    <a:lstStyle/>
                    <a:p>
                      <a:r>
                        <a:rPr lang="fr-FR" sz="1100" b="1" kern="1200" dirty="0">
                          <a:solidFill>
                            <a:schemeClr val="dk1"/>
                          </a:solidFill>
                          <a:latin typeface="Arial Narrow" panose="020B0606020202030204" pitchFamily="34" charset="0"/>
                          <a:ea typeface="+mn-ea"/>
                          <a:cs typeface="+mn-cs"/>
                        </a:rPr>
                        <a:t>Unité sociétale</a:t>
                      </a:r>
                    </a:p>
                  </a:txBody>
                  <a:tcPr/>
                </a:tc>
                <a:tc vMerge="1">
                  <a:txBody>
                    <a:bodyPr/>
                    <a:lstStyle/>
                    <a:p>
                      <a:endParaRPr lang="fr-FR" dirty="0"/>
                    </a:p>
                  </a:txBody>
                  <a:tcPr/>
                </a:tc>
                <a:extLst>
                  <a:ext uri="{0D108BD9-81ED-4DB2-BD59-A6C34878D82A}">
                    <a16:rowId xmlns:a16="http://schemas.microsoft.com/office/drawing/2014/main" val="3137814860"/>
                  </a:ext>
                </a:extLst>
              </a:tr>
              <a:tr h="170376">
                <a:tc>
                  <a:txBody>
                    <a:bodyPr/>
                    <a:lstStyle/>
                    <a:p>
                      <a:r>
                        <a:rPr lang="fr-FR" sz="1100" b="1" kern="1200" dirty="0">
                          <a:solidFill>
                            <a:schemeClr val="dk1"/>
                          </a:solidFill>
                          <a:latin typeface="Arial Narrow" panose="020B0606020202030204" pitchFamily="34" charset="0"/>
                          <a:ea typeface="+mn-ea"/>
                          <a:cs typeface="+mn-cs"/>
                        </a:rPr>
                        <a:t>Risque et conformité </a:t>
                      </a:r>
                    </a:p>
                  </a:txBody>
                  <a:tcPr/>
                </a:tc>
                <a:tc vMerge="1">
                  <a:txBody>
                    <a:bodyPr/>
                    <a:lstStyle/>
                    <a:p>
                      <a:endParaRPr lang="fr-FR" dirty="0"/>
                    </a:p>
                  </a:txBody>
                  <a:tcPr/>
                </a:tc>
                <a:extLst>
                  <a:ext uri="{0D108BD9-81ED-4DB2-BD59-A6C34878D82A}">
                    <a16:rowId xmlns:a16="http://schemas.microsoft.com/office/drawing/2014/main" val="948108357"/>
                  </a:ext>
                </a:extLst>
              </a:tr>
            </a:tbl>
          </a:graphicData>
        </a:graphic>
      </p:graphicFrame>
      <p:pic>
        <p:nvPicPr>
          <p:cNvPr id="21" name="Picture 10" descr="Icône New&quot; - Images et vidéos libres de droits | Adobe Stock">
            <a:extLst>
              <a:ext uri="{FF2B5EF4-FFF2-40B4-BE49-F238E27FC236}">
                <a16:creationId xmlns:a16="http://schemas.microsoft.com/office/drawing/2014/main" id="{C17D0629-5FA8-5C3E-EF12-92D0C416868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57191" y="6061079"/>
            <a:ext cx="301589" cy="301589"/>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0" descr="Icône New&quot; - Images et vidéos libres de droits | Adobe Stock">
            <a:extLst>
              <a:ext uri="{FF2B5EF4-FFF2-40B4-BE49-F238E27FC236}">
                <a16:creationId xmlns:a16="http://schemas.microsoft.com/office/drawing/2014/main" id="{BAAC2835-4BF7-3604-D28A-11690C7E473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0006" y="5069448"/>
            <a:ext cx="301589" cy="301589"/>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0" descr="Icône New&quot; - Images et vidéos libres de droits | Adobe Stock">
            <a:extLst>
              <a:ext uri="{FF2B5EF4-FFF2-40B4-BE49-F238E27FC236}">
                <a16:creationId xmlns:a16="http://schemas.microsoft.com/office/drawing/2014/main" id="{AFBF8E14-8C4C-FE7A-4827-17873BA61C7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57192" y="3239248"/>
            <a:ext cx="301589" cy="30158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4" name="Tableau 24">
            <a:extLst>
              <a:ext uri="{FF2B5EF4-FFF2-40B4-BE49-F238E27FC236}">
                <a16:creationId xmlns:a16="http://schemas.microsoft.com/office/drawing/2014/main" id="{990E148B-F76C-9974-7B62-C3F850F13053}"/>
              </a:ext>
            </a:extLst>
          </p:cNvPr>
          <p:cNvGraphicFramePr>
            <a:graphicFrameLocks noGrp="1"/>
          </p:cNvGraphicFramePr>
          <p:nvPr>
            <p:extLst>
              <p:ext uri="{D42A27DB-BD31-4B8C-83A1-F6EECF244321}">
                <p14:modId xmlns:p14="http://schemas.microsoft.com/office/powerpoint/2010/main" val="1649764056"/>
              </p:ext>
            </p:extLst>
          </p:nvPr>
        </p:nvGraphicFramePr>
        <p:xfrm>
          <a:off x="56838" y="7320592"/>
          <a:ext cx="4760256" cy="2600960"/>
        </p:xfrm>
        <a:graphic>
          <a:graphicData uri="http://schemas.openxmlformats.org/drawingml/2006/table">
            <a:tbl>
              <a:tblPr firstRow="1" bandRow="1">
                <a:tableStyleId>{93296810-A885-4BE3-A3E7-6D5BEEA58F35}</a:tableStyleId>
              </a:tblPr>
              <a:tblGrid>
                <a:gridCol w="886959">
                  <a:extLst>
                    <a:ext uri="{9D8B030D-6E8A-4147-A177-3AD203B41FA5}">
                      <a16:colId xmlns:a16="http://schemas.microsoft.com/office/drawing/2014/main" val="3833572045"/>
                    </a:ext>
                  </a:extLst>
                </a:gridCol>
                <a:gridCol w="2774001">
                  <a:extLst>
                    <a:ext uri="{9D8B030D-6E8A-4147-A177-3AD203B41FA5}">
                      <a16:colId xmlns:a16="http://schemas.microsoft.com/office/drawing/2014/main" val="1356723440"/>
                    </a:ext>
                  </a:extLst>
                </a:gridCol>
                <a:gridCol w="1099296">
                  <a:extLst>
                    <a:ext uri="{9D8B030D-6E8A-4147-A177-3AD203B41FA5}">
                      <a16:colId xmlns:a16="http://schemas.microsoft.com/office/drawing/2014/main" val="3360438798"/>
                    </a:ext>
                  </a:extLst>
                </a:gridCol>
              </a:tblGrid>
              <a:tr h="370840">
                <a:tc gridSpan="3">
                  <a:txBody>
                    <a:bodyPr/>
                    <a:lstStyle/>
                    <a:p>
                      <a:pPr algn="ctr"/>
                      <a:r>
                        <a:rPr lang="fr-FR" sz="1400" dirty="0">
                          <a:latin typeface="Arial Narrow" panose="020B0606020202030204" pitchFamily="34" charset="0"/>
                        </a:rPr>
                        <a:t>DGA, DR, fonctions support de DR, de DDR, de LCL MC, DCRC</a:t>
                      </a:r>
                    </a:p>
                  </a:txBody>
                  <a:tcPr/>
                </a:tc>
                <a:tc hMerge="1">
                  <a:txBody>
                    <a:bodyPr/>
                    <a:lstStyle/>
                    <a:p>
                      <a:endParaRPr lang="fr-FR"/>
                    </a:p>
                  </a:txBody>
                  <a:tcPr/>
                </a:tc>
                <a:tc hMerge="1">
                  <a:txBody>
                    <a:bodyPr/>
                    <a:lstStyle/>
                    <a:p>
                      <a:endParaRPr lang="fr-FR" dirty="0"/>
                    </a:p>
                  </a:txBody>
                  <a:tcPr/>
                </a:tc>
                <a:extLst>
                  <a:ext uri="{0D108BD9-81ED-4DB2-BD59-A6C34878D82A}">
                    <a16:rowId xmlns:a16="http://schemas.microsoft.com/office/drawing/2014/main" val="1913255635"/>
                  </a:ext>
                </a:extLst>
              </a:tr>
              <a:tr h="370840">
                <a:tc>
                  <a:txBody>
                    <a:bodyPr/>
                    <a:lstStyle/>
                    <a:p>
                      <a:pPr marL="0" algn="l" defTabSz="914400" rtl="0" eaLnBrk="1" latinLnBrk="0" hangingPunct="1"/>
                      <a:r>
                        <a:rPr lang="fr-FR" sz="1100" b="1" kern="1200" dirty="0">
                          <a:solidFill>
                            <a:schemeClr val="dk1"/>
                          </a:solidFill>
                          <a:latin typeface="Arial Narrow" panose="020B0606020202030204" pitchFamily="34" charset="0"/>
                          <a:ea typeface="+mn-ea"/>
                          <a:cs typeface="+mn-cs"/>
                        </a:rPr>
                        <a:t>Collectif</a:t>
                      </a:r>
                    </a:p>
                  </a:txBody>
                  <a:tcPr/>
                </a:tc>
                <a:tc>
                  <a:txBody>
                    <a:bodyPr/>
                    <a:lstStyle/>
                    <a:p>
                      <a:pPr marL="0" algn="l" defTabSz="914400" rtl="0" eaLnBrk="1" latinLnBrk="0" hangingPunct="1"/>
                      <a:r>
                        <a:rPr lang="fr-FR" sz="1100" b="1" kern="1200" dirty="0">
                          <a:solidFill>
                            <a:schemeClr val="dk1"/>
                          </a:solidFill>
                          <a:latin typeface="Arial Narrow" panose="020B0606020202030204" pitchFamily="34" charset="0"/>
                          <a:ea typeface="+mn-ea"/>
                          <a:cs typeface="+mn-cs"/>
                        </a:rPr>
                        <a:t>RVP collective idem conseillers</a:t>
                      </a:r>
                    </a:p>
                  </a:txBody>
                  <a:tcPr/>
                </a:tc>
                <a:tc>
                  <a:txBody>
                    <a:bodyPr/>
                    <a:lstStyle/>
                    <a:p>
                      <a:pPr marL="0" algn="ctr" defTabSz="914400" rtl="0" eaLnBrk="1" latinLnBrk="0" hangingPunct="1"/>
                      <a:r>
                        <a:rPr lang="fr-FR" sz="1100" b="1" kern="1200" dirty="0">
                          <a:solidFill>
                            <a:srgbClr val="FF0000"/>
                          </a:solidFill>
                          <a:latin typeface="Arial Narrow" panose="020B0606020202030204" pitchFamily="34" charset="0"/>
                          <a:ea typeface="+mn-ea"/>
                          <a:cs typeface="+mn-cs"/>
                        </a:rPr>
                        <a:t>50%</a:t>
                      </a:r>
                    </a:p>
                  </a:txBody>
                  <a:tcPr/>
                </a:tc>
                <a:extLst>
                  <a:ext uri="{0D108BD9-81ED-4DB2-BD59-A6C34878D82A}">
                    <a16:rowId xmlns:a16="http://schemas.microsoft.com/office/drawing/2014/main" val="324775968"/>
                  </a:ext>
                </a:extLst>
              </a:tr>
              <a:tr h="741680">
                <a:tc>
                  <a:txBody>
                    <a:bodyPr/>
                    <a:lstStyle/>
                    <a:p>
                      <a:pPr marL="0" algn="l" defTabSz="914400" rtl="0" eaLnBrk="1" latinLnBrk="0" hangingPunct="1"/>
                      <a:endParaRPr lang="fr-FR" sz="1100" b="1" kern="1200" dirty="0">
                        <a:solidFill>
                          <a:schemeClr val="dk1"/>
                        </a:solidFill>
                        <a:latin typeface="Arial Narrow" panose="020B0606020202030204" pitchFamily="34" charset="0"/>
                        <a:ea typeface="+mn-ea"/>
                        <a:cs typeface="+mn-cs"/>
                      </a:endParaRPr>
                    </a:p>
                    <a:p>
                      <a:pPr marL="0" algn="l" defTabSz="914400" rtl="0" eaLnBrk="1" latinLnBrk="0" hangingPunct="1"/>
                      <a:r>
                        <a:rPr lang="fr-FR" sz="1100" b="1" kern="1200" dirty="0">
                          <a:solidFill>
                            <a:schemeClr val="dk1"/>
                          </a:solidFill>
                          <a:latin typeface="Arial Narrow" panose="020B0606020202030204" pitchFamily="34" charset="0"/>
                          <a:ea typeface="+mn-ea"/>
                          <a:cs typeface="+mn-cs"/>
                        </a:rPr>
                        <a:t>Synergies</a:t>
                      </a:r>
                    </a:p>
                  </a:txBody>
                  <a:tcPr/>
                </a:tc>
                <a:tc>
                  <a:txBody>
                    <a:bodyPr/>
                    <a:lstStyle/>
                    <a:p>
                      <a:pPr marL="0" algn="l" defTabSz="914400" rtl="0" eaLnBrk="1" latinLnBrk="0" hangingPunct="1"/>
                      <a:r>
                        <a:rPr lang="fr-FR" sz="1100" b="1" kern="1200" dirty="0">
                          <a:solidFill>
                            <a:schemeClr val="dk1"/>
                          </a:solidFill>
                          <a:latin typeface="Arial Narrow" panose="020B0606020202030204" pitchFamily="34" charset="0"/>
                          <a:ea typeface="+mn-ea"/>
                          <a:cs typeface="+mn-cs"/>
                        </a:rPr>
                        <a:t>- Indicateur de présentation (collectif)</a:t>
                      </a:r>
                    </a:p>
                    <a:p>
                      <a:pPr marL="0" algn="l" defTabSz="914400" rtl="0" eaLnBrk="1" latinLnBrk="0" hangingPunct="1"/>
                      <a:endParaRPr lang="fr-FR" sz="1100" b="1" kern="1200" dirty="0">
                        <a:solidFill>
                          <a:schemeClr val="dk1"/>
                        </a:solidFill>
                        <a:latin typeface="Arial Narrow" panose="020B0606020202030204" pitchFamily="34" charset="0"/>
                        <a:ea typeface="+mn-ea"/>
                        <a:cs typeface="+mn-cs"/>
                      </a:endParaRPr>
                    </a:p>
                    <a:p>
                      <a:pPr marL="0" algn="l" defTabSz="914400" rtl="0" eaLnBrk="1" latinLnBrk="0" hangingPunct="1"/>
                      <a:r>
                        <a:rPr lang="fr-FR" sz="1100" b="1" kern="1200" dirty="0">
                          <a:solidFill>
                            <a:schemeClr val="dk1"/>
                          </a:solidFill>
                          <a:latin typeface="Arial Narrow" panose="020B0606020202030204" pitchFamily="34" charset="0"/>
                          <a:ea typeface="+mn-ea"/>
                          <a:cs typeface="+mn-cs"/>
                        </a:rPr>
                        <a:t>- Appréciation de l’engagement sur les synergies (individuel)</a:t>
                      </a:r>
                    </a:p>
                  </a:txBody>
                  <a:tcPr/>
                </a:tc>
                <a:tc>
                  <a:txBody>
                    <a:bodyPr/>
                    <a:lstStyle/>
                    <a:p>
                      <a:pPr marL="0" algn="ctr" defTabSz="914400" rtl="0" eaLnBrk="1" latinLnBrk="0" hangingPunct="1"/>
                      <a:r>
                        <a:rPr lang="fr-FR" sz="1100" b="1" kern="1200" dirty="0">
                          <a:solidFill>
                            <a:srgbClr val="FF0000"/>
                          </a:solidFill>
                          <a:latin typeface="Arial Narrow" panose="020B0606020202030204" pitchFamily="34" charset="0"/>
                          <a:ea typeface="+mn-ea"/>
                          <a:cs typeface="+mn-cs"/>
                        </a:rPr>
                        <a:t>10%</a:t>
                      </a:r>
                    </a:p>
                    <a:p>
                      <a:pPr marL="0" algn="ctr" defTabSz="914400" rtl="0" eaLnBrk="1" latinLnBrk="0" hangingPunct="1"/>
                      <a:endParaRPr lang="fr-FR" sz="1100" b="1" kern="1200" dirty="0">
                        <a:solidFill>
                          <a:srgbClr val="FF0000"/>
                        </a:solidFill>
                        <a:latin typeface="Arial Narrow" panose="020B0606020202030204" pitchFamily="34" charset="0"/>
                        <a:ea typeface="+mn-ea"/>
                        <a:cs typeface="+mn-cs"/>
                      </a:endParaRPr>
                    </a:p>
                    <a:p>
                      <a:pPr marL="0" algn="ctr" defTabSz="914400" rtl="0" eaLnBrk="1" latinLnBrk="0" hangingPunct="1"/>
                      <a:endParaRPr lang="fr-FR" sz="1100" b="1" kern="1200" dirty="0">
                        <a:solidFill>
                          <a:srgbClr val="FF0000"/>
                        </a:solidFill>
                        <a:latin typeface="Arial Narrow" panose="020B0606020202030204" pitchFamily="34" charset="0"/>
                        <a:ea typeface="+mn-ea"/>
                        <a:cs typeface="+mn-cs"/>
                      </a:endParaRPr>
                    </a:p>
                    <a:p>
                      <a:pPr marL="0" algn="ctr" defTabSz="914400" rtl="0" eaLnBrk="1" latinLnBrk="0" hangingPunct="1"/>
                      <a:r>
                        <a:rPr lang="fr-FR" sz="1100" b="1" kern="1200" dirty="0">
                          <a:solidFill>
                            <a:srgbClr val="FF0000"/>
                          </a:solidFill>
                          <a:latin typeface="Arial Narrow" panose="020B0606020202030204" pitchFamily="34" charset="0"/>
                          <a:ea typeface="+mn-ea"/>
                          <a:cs typeface="+mn-cs"/>
                        </a:rPr>
                        <a:t>10%</a:t>
                      </a:r>
                    </a:p>
                  </a:txBody>
                  <a:tcPr/>
                </a:tc>
                <a:extLst>
                  <a:ext uri="{0D108BD9-81ED-4DB2-BD59-A6C34878D82A}">
                    <a16:rowId xmlns:a16="http://schemas.microsoft.com/office/drawing/2014/main" val="2009995465"/>
                  </a:ext>
                </a:extLst>
              </a:tr>
              <a:tr h="370840">
                <a:tc>
                  <a:txBody>
                    <a:bodyPr/>
                    <a:lstStyle/>
                    <a:p>
                      <a:pPr marL="0" algn="l" defTabSz="914400" rtl="0" eaLnBrk="1" latinLnBrk="0" hangingPunct="1"/>
                      <a:r>
                        <a:rPr lang="fr-FR" sz="1100" b="1" kern="1200" dirty="0">
                          <a:solidFill>
                            <a:schemeClr val="dk1"/>
                          </a:solidFill>
                          <a:latin typeface="Arial Narrow" panose="020B0606020202030204" pitchFamily="34" charset="0"/>
                          <a:ea typeface="+mn-ea"/>
                          <a:cs typeface="+mn-cs"/>
                        </a:rPr>
                        <a:t>Objectifs individuels</a:t>
                      </a:r>
                    </a:p>
                  </a:txBody>
                  <a:tcPr/>
                </a:tc>
                <a:tc>
                  <a:txBody>
                    <a:bodyPr/>
                    <a:lstStyle/>
                    <a:p>
                      <a:pPr marL="0" algn="l" defTabSz="914400" rtl="0" eaLnBrk="1" latinLnBrk="0" hangingPunct="1"/>
                      <a:r>
                        <a:rPr lang="fr-FR" sz="1100" b="1" kern="1200" dirty="0">
                          <a:solidFill>
                            <a:schemeClr val="dk1"/>
                          </a:solidFill>
                          <a:latin typeface="Arial Narrow" panose="020B0606020202030204" pitchFamily="34" charset="0"/>
                          <a:ea typeface="+mn-ea"/>
                          <a:cs typeface="+mn-cs"/>
                        </a:rPr>
                        <a:t>- Assurer mes réalisations</a:t>
                      </a:r>
                    </a:p>
                    <a:p>
                      <a:pPr marL="0" algn="l" defTabSz="914400" rtl="0" eaLnBrk="1" latinLnBrk="0" hangingPunct="1"/>
                      <a:r>
                        <a:rPr lang="fr-FR" sz="1100" b="1" kern="1200" dirty="0">
                          <a:solidFill>
                            <a:schemeClr val="dk1"/>
                          </a:solidFill>
                          <a:latin typeface="Arial Narrow" panose="020B0606020202030204" pitchFamily="34" charset="0"/>
                          <a:ea typeface="+mn-ea"/>
                          <a:cs typeface="+mn-cs"/>
                        </a:rPr>
                        <a:t>- Développer le leadership de LCL sur mon territoire</a:t>
                      </a:r>
                    </a:p>
                    <a:p>
                      <a:pPr marL="0" algn="l" defTabSz="914400" rtl="0" eaLnBrk="1" latinLnBrk="0" hangingPunct="1"/>
                      <a:r>
                        <a:rPr lang="fr-FR" sz="1100" b="1" kern="1200" dirty="0">
                          <a:solidFill>
                            <a:schemeClr val="dk1"/>
                          </a:solidFill>
                          <a:latin typeface="Arial Narrow" panose="020B0606020202030204" pitchFamily="34" charset="0"/>
                          <a:ea typeface="+mn-ea"/>
                          <a:cs typeface="+mn-cs"/>
                        </a:rPr>
                        <a:t>- Créer des conditions de succès pour mon équipe</a:t>
                      </a:r>
                    </a:p>
                    <a:p>
                      <a:pPr marL="0" algn="l" defTabSz="914400" rtl="0" eaLnBrk="1" latinLnBrk="0" hangingPunct="1"/>
                      <a:r>
                        <a:rPr lang="fr-FR" sz="1100" b="1" kern="1200" dirty="0">
                          <a:solidFill>
                            <a:schemeClr val="dk1"/>
                          </a:solidFill>
                          <a:latin typeface="Arial Narrow" panose="020B0606020202030204" pitchFamily="34" charset="0"/>
                          <a:ea typeface="+mn-ea"/>
                          <a:cs typeface="+mn-cs"/>
                        </a:rPr>
                        <a:t>- Maitriser les risques et la conformité </a:t>
                      </a:r>
                    </a:p>
                  </a:txBody>
                  <a:tcPr/>
                </a:tc>
                <a:tc>
                  <a:txBody>
                    <a:bodyPr/>
                    <a:lstStyle/>
                    <a:p>
                      <a:pPr marL="0" algn="ctr" defTabSz="914400" rtl="0" eaLnBrk="1" latinLnBrk="0" hangingPunct="1"/>
                      <a:endParaRPr lang="fr-FR" sz="1100" b="1" kern="1200" dirty="0">
                        <a:solidFill>
                          <a:srgbClr val="FF0000"/>
                        </a:solidFill>
                        <a:latin typeface="Arial Narrow" panose="020B0606020202030204" pitchFamily="34" charset="0"/>
                        <a:ea typeface="+mn-ea"/>
                        <a:cs typeface="+mn-cs"/>
                      </a:endParaRPr>
                    </a:p>
                    <a:p>
                      <a:pPr marL="0" algn="ctr" defTabSz="914400" rtl="0" eaLnBrk="1" latinLnBrk="0" hangingPunct="1"/>
                      <a:endParaRPr lang="fr-FR" sz="1100" b="1" kern="1200" dirty="0">
                        <a:solidFill>
                          <a:srgbClr val="FF0000"/>
                        </a:solidFill>
                        <a:latin typeface="Arial Narrow" panose="020B0606020202030204" pitchFamily="34" charset="0"/>
                        <a:ea typeface="+mn-ea"/>
                        <a:cs typeface="+mn-cs"/>
                      </a:endParaRPr>
                    </a:p>
                    <a:p>
                      <a:pPr marL="0" algn="ctr" defTabSz="914400" rtl="0" eaLnBrk="1" latinLnBrk="0" hangingPunct="1"/>
                      <a:r>
                        <a:rPr lang="fr-FR" sz="1100" b="1" kern="1200" dirty="0">
                          <a:solidFill>
                            <a:srgbClr val="FF0000"/>
                          </a:solidFill>
                          <a:latin typeface="Arial Narrow" panose="020B0606020202030204" pitchFamily="34" charset="0"/>
                          <a:ea typeface="+mn-ea"/>
                          <a:cs typeface="+mn-cs"/>
                        </a:rPr>
                        <a:t>30%</a:t>
                      </a:r>
                    </a:p>
                  </a:txBody>
                  <a:tcPr/>
                </a:tc>
                <a:extLst>
                  <a:ext uri="{0D108BD9-81ED-4DB2-BD59-A6C34878D82A}">
                    <a16:rowId xmlns:a16="http://schemas.microsoft.com/office/drawing/2014/main" val="1748550677"/>
                  </a:ext>
                </a:extLst>
              </a:tr>
            </a:tbl>
          </a:graphicData>
        </a:graphic>
      </p:graphicFrame>
      <p:sp>
        <p:nvSpPr>
          <p:cNvPr id="25" name="ZoneTexte 24">
            <a:extLst>
              <a:ext uri="{FF2B5EF4-FFF2-40B4-BE49-F238E27FC236}">
                <a16:creationId xmlns:a16="http://schemas.microsoft.com/office/drawing/2014/main" id="{354422E8-93E5-2085-E92F-7CD05A9BF3B0}"/>
              </a:ext>
            </a:extLst>
          </p:cNvPr>
          <p:cNvSpPr txBox="1"/>
          <p:nvPr/>
        </p:nvSpPr>
        <p:spPr>
          <a:xfrm>
            <a:off x="4817094" y="7917309"/>
            <a:ext cx="1928597" cy="1092607"/>
          </a:xfrm>
          <a:prstGeom prst="rect">
            <a:avLst/>
          </a:prstGeom>
          <a:noFill/>
        </p:spPr>
        <p:txBody>
          <a:bodyPr wrap="square" rtlCol="0">
            <a:spAutoFit/>
          </a:bodyPr>
          <a:lstStyle/>
          <a:p>
            <a:pPr algn="ctr"/>
            <a:r>
              <a:rPr lang="fr-FR" sz="1300" b="1" dirty="0">
                <a:latin typeface="Arial Narrow" panose="020B0606020202030204" pitchFamily="34" charset="0"/>
              </a:rPr>
              <a:t>En miroir de la saisie des objectifs dans </a:t>
            </a:r>
            <a:r>
              <a:rPr lang="fr-FR" sz="1300" b="1" dirty="0" err="1">
                <a:latin typeface="Arial Narrow" panose="020B0606020202030204" pitchFamily="34" charset="0"/>
              </a:rPr>
              <a:t>MyDev</a:t>
            </a:r>
            <a:r>
              <a:rPr lang="fr-FR" sz="1300" b="1" dirty="0">
                <a:latin typeface="Arial Narrow" panose="020B0606020202030204" pitchFamily="34" charset="0"/>
              </a:rPr>
              <a:t>, une lettre d’objectifs sera formalisée et remise aux managers par leur N+1</a:t>
            </a:r>
          </a:p>
        </p:txBody>
      </p:sp>
    </p:spTree>
    <p:extLst>
      <p:ext uri="{BB962C8B-B14F-4D97-AF65-F5344CB8AC3E}">
        <p14:creationId xmlns:p14="http://schemas.microsoft.com/office/powerpoint/2010/main" val="558360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19">
            <a:extLst>
              <a:ext uri="{FF2B5EF4-FFF2-40B4-BE49-F238E27FC236}">
                <a16:creationId xmlns:a16="http://schemas.microsoft.com/office/drawing/2014/main" id="{D1750D10-0342-A6A7-84B3-4DFE78117459}"/>
              </a:ext>
            </a:extLst>
          </p:cNvPr>
          <p:cNvGraphicFramePr>
            <a:graphicFrameLocks noGrp="1"/>
          </p:cNvGraphicFramePr>
          <p:nvPr>
            <p:extLst>
              <p:ext uri="{D42A27DB-BD31-4B8C-83A1-F6EECF244321}">
                <p14:modId xmlns:p14="http://schemas.microsoft.com/office/powerpoint/2010/main" val="3787270668"/>
              </p:ext>
            </p:extLst>
          </p:nvPr>
        </p:nvGraphicFramePr>
        <p:xfrm>
          <a:off x="2592278" y="444218"/>
          <a:ext cx="4265722" cy="4282440"/>
        </p:xfrm>
        <a:graphic>
          <a:graphicData uri="http://schemas.openxmlformats.org/drawingml/2006/table">
            <a:tbl>
              <a:tblPr firstRow="1" bandRow="1">
                <a:tableStyleId>{F5AB1C69-6EDB-4FF4-983F-18BD219EF322}</a:tableStyleId>
              </a:tblPr>
              <a:tblGrid>
                <a:gridCol w="2892821">
                  <a:extLst>
                    <a:ext uri="{9D8B030D-6E8A-4147-A177-3AD203B41FA5}">
                      <a16:colId xmlns:a16="http://schemas.microsoft.com/office/drawing/2014/main" val="3896808261"/>
                    </a:ext>
                  </a:extLst>
                </a:gridCol>
                <a:gridCol w="752213">
                  <a:extLst>
                    <a:ext uri="{9D8B030D-6E8A-4147-A177-3AD203B41FA5}">
                      <a16:colId xmlns:a16="http://schemas.microsoft.com/office/drawing/2014/main" val="4218554739"/>
                    </a:ext>
                  </a:extLst>
                </a:gridCol>
                <a:gridCol w="620688">
                  <a:extLst>
                    <a:ext uri="{9D8B030D-6E8A-4147-A177-3AD203B41FA5}">
                      <a16:colId xmlns:a16="http://schemas.microsoft.com/office/drawing/2014/main" val="2141679533"/>
                    </a:ext>
                  </a:extLst>
                </a:gridCol>
              </a:tblGrid>
              <a:tr h="218440">
                <a:tc>
                  <a:txBody>
                    <a:bodyPr/>
                    <a:lstStyle/>
                    <a:p>
                      <a:pPr marL="0" algn="ctr" defTabSz="914400" rtl="0" eaLnBrk="1" latinLnBrk="0" hangingPunct="1"/>
                      <a:r>
                        <a:rPr lang="fr-FR" sz="1100" b="1" u="sng" kern="1200" dirty="0">
                          <a:solidFill>
                            <a:schemeClr val="bg1"/>
                          </a:solidFill>
                          <a:latin typeface="Arial Narrow" panose="020B0606020202030204" pitchFamily="34" charset="0"/>
                          <a:ea typeface="+mn-ea"/>
                          <a:cs typeface="+mn-cs"/>
                        </a:rPr>
                        <a:t>Indicateurs Part collective</a:t>
                      </a:r>
                    </a:p>
                  </a:txBody>
                  <a:tcPr/>
                </a:tc>
                <a:tc>
                  <a:txBody>
                    <a:bodyPr/>
                    <a:lstStyle/>
                    <a:p>
                      <a:pPr marL="0" algn="ctr" defTabSz="914400" rtl="0" eaLnBrk="1" latinLnBrk="0" hangingPunct="1"/>
                      <a:r>
                        <a:rPr lang="fr-FR" sz="1100" b="1" u="sng" kern="1200" dirty="0">
                          <a:solidFill>
                            <a:schemeClr val="bg1"/>
                          </a:solidFill>
                          <a:latin typeface="Arial Narrow" panose="020B0606020202030204" pitchFamily="34" charset="0"/>
                          <a:ea typeface="+mn-ea"/>
                          <a:cs typeface="+mn-cs"/>
                        </a:rPr>
                        <a:t>Poids</a:t>
                      </a:r>
                    </a:p>
                  </a:txBody>
                  <a:tcPr/>
                </a:tc>
                <a:tc>
                  <a:txBody>
                    <a:bodyPr/>
                    <a:lstStyle/>
                    <a:p>
                      <a:pPr marL="0" algn="ctr" defTabSz="914400" rtl="0" eaLnBrk="1" latinLnBrk="0" hangingPunct="1"/>
                      <a:r>
                        <a:rPr lang="fr-FR" sz="1100" b="1" u="sng" kern="1200" dirty="0">
                          <a:solidFill>
                            <a:schemeClr val="bg1"/>
                          </a:solidFill>
                          <a:latin typeface="Arial Narrow" panose="020B0606020202030204" pitchFamily="34" charset="0"/>
                          <a:ea typeface="+mn-ea"/>
                          <a:cs typeface="+mn-cs"/>
                        </a:rPr>
                        <a:t>Plafond</a:t>
                      </a:r>
                    </a:p>
                  </a:txBody>
                  <a:tcPr/>
                </a:tc>
                <a:extLst>
                  <a:ext uri="{0D108BD9-81ED-4DB2-BD59-A6C34878D82A}">
                    <a16:rowId xmlns:a16="http://schemas.microsoft.com/office/drawing/2014/main" val="3194489671"/>
                  </a:ext>
                </a:extLst>
              </a:tr>
              <a:tr h="218440">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Satisfaction client</a:t>
                      </a:r>
                    </a:p>
                  </a:txBody>
                  <a:tcPr/>
                </a:tc>
                <a:tc>
                  <a:txBody>
                    <a:bodyPr/>
                    <a:lstStyle/>
                    <a:p>
                      <a:pPr marL="0" algn="ctr" defTabSz="914400" rtl="0" eaLnBrk="1" latinLnBrk="0" hangingPunct="1"/>
                      <a:r>
                        <a:rPr lang="fr-FR" sz="1050" b="1" kern="1200" dirty="0">
                          <a:solidFill>
                            <a:schemeClr val="dk1"/>
                          </a:solidFill>
                          <a:latin typeface="Arial Narrow" panose="020B0606020202030204" pitchFamily="34" charset="0"/>
                          <a:ea typeface="+mn-ea"/>
                          <a:cs typeface="+mn-cs"/>
                        </a:rPr>
                        <a:t>4%</a:t>
                      </a:r>
                    </a:p>
                  </a:txBody>
                  <a:tcPr/>
                </a:tc>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349031562"/>
                  </a:ext>
                </a:extLst>
              </a:tr>
              <a:tr h="218440">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CTC des clients du stock</a:t>
                      </a:r>
                    </a:p>
                  </a:txBody>
                  <a:tcPr/>
                </a:tc>
                <a:tc>
                  <a:txBody>
                    <a:bodyPr/>
                    <a:lstStyle/>
                    <a:p>
                      <a:pPr marL="0" algn="ctr" defTabSz="914400" rtl="0" eaLnBrk="1" latinLnBrk="0" hangingPunct="1"/>
                      <a:r>
                        <a:rPr lang="fr-FR" sz="1050" b="1" kern="1200" dirty="0">
                          <a:solidFill>
                            <a:schemeClr val="dk1"/>
                          </a:solidFill>
                          <a:latin typeface="Arial Narrow" panose="020B0606020202030204" pitchFamily="34" charset="0"/>
                          <a:ea typeface="+mn-ea"/>
                          <a:cs typeface="+mn-cs"/>
                        </a:rPr>
                        <a:t>6%</a:t>
                      </a:r>
                    </a:p>
                  </a:txBody>
                  <a:tcPr/>
                </a:tc>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100%</a:t>
                      </a:r>
                    </a:p>
                  </a:txBody>
                  <a:tcPr/>
                </a:tc>
                <a:extLst>
                  <a:ext uri="{0D108BD9-81ED-4DB2-BD59-A6C34878D82A}">
                    <a16:rowId xmlns:a16="http://schemas.microsoft.com/office/drawing/2014/main" val="3091142789"/>
                  </a:ext>
                </a:extLst>
              </a:tr>
              <a:tr h="218440">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TAT</a:t>
                      </a:r>
                    </a:p>
                  </a:txBody>
                  <a:tcPr/>
                </a:tc>
                <a:tc>
                  <a:txBody>
                    <a:bodyPr/>
                    <a:lstStyle/>
                    <a:p>
                      <a:pPr marL="0" algn="ctr" defTabSz="914400" rtl="0" eaLnBrk="1" latinLnBrk="0" hangingPunct="1"/>
                      <a:r>
                        <a:rPr lang="fr-FR" sz="1050" b="1" kern="1200" dirty="0">
                          <a:solidFill>
                            <a:schemeClr val="dk1"/>
                          </a:solidFill>
                          <a:latin typeface="Arial Narrow" panose="020B0606020202030204" pitchFamily="34" charset="0"/>
                          <a:ea typeface="+mn-ea"/>
                          <a:cs typeface="+mn-cs"/>
                        </a:rPr>
                        <a:t>7%</a:t>
                      </a:r>
                    </a:p>
                  </a:txBody>
                  <a:tcPr/>
                </a:tc>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3000567550"/>
                  </a:ext>
                </a:extLst>
              </a:tr>
              <a:tr h="218440">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Taux de digitalisation (appli + Web)</a:t>
                      </a:r>
                    </a:p>
                  </a:txBody>
                  <a:tcPr/>
                </a:tc>
                <a:tc>
                  <a:txBody>
                    <a:bodyPr/>
                    <a:lstStyle/>
                    <a:p>
                      <a:pPr marL="0" algn="ctr" defTabSz="914400" rtl="0" eaLnBrk="1" latinLnBrk="0" hangingPunct="1"/>
                      <a:r>
                        <a:rPr lang="fr-FR" sz="1050" b="1" kern="1200" dirty="0">
                          <a:solidFill>
                            <a:schemeClr val="dk1"/>
                          </a:solidFill>
                          <a:latin typeface="Arial Narrow" panose="020B0606020202030204" pitchFamily="34" charset="0"/>
                          <a:ea typeface="+mn-ea"/>
                          <a:cs typeface="+mn-cs"/>
                        </a:rPr>
                        <a:t>2%</a:t>
                      </a:r>
                    </a:p>
                  </a:txBody>
                  <a:tcPr/>
                </a:tc>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125%</a:t>
                      </a:r>
                    </a:p>
                  </a:txBody>
                  <a:tcPr/>
                </a:tc>
                <a:extLst>
                  <a:ext uri="{0D108BD9-81ED-4DB2-BD59-A6C34878D82A}">
                    <a16:rowId xmlns:a16="http://schemas.microsoft.com/office/drawing/2014/main" val="2829622898"/>
                  </a:ext>
                </a:extLst>
              </a:tr>
              <a:tr h="218440">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Temps contact client</a:t>
                      </a:r>
                    </a:p>
                  </a:txBody>
                  <a:tcPr/>
                </a:tc>
                <a:tc>
                  <a:txBody>
                    <a:bodyPr/>
                    <a:lstStyle/>
                    <a:p>
                      <a:pPr marL="0" algn="ctr" defTabSz="914400" rtl="0" eaLnBrk="1" latinLnBrk="0" hangingPunct="1"/>
                      <a:r>
                        <a:rPr lang="fr-FR" sz="1050" b="1" kern="1200" dirty="0">
                          <a:solidFill>
                            <a:schemeClr val="dk1"/>
                          </a:solidFill>
                          <a:latin typeface="Arial Narrow" panose="020B0606020202030204" pitchFamily="34" charset="0"/>
                          <a:ea typeface="+mn-ea"/>
                          <a:cs typeface="+mn-cs"/>
                        </a:rPr>
                        <a:t>7%</a:t>
                      </a:r>
                    </a:p>
                  </a:txBody>
                  <a:tcPr/>
                </a:tc>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200%</a:t>
                      </a:r>
                    </a:p>
                  </a:txBody>
                  <a:tcPr/>
                </a:tc>
                <a:extLst>
                  <a:ext uri="{0D108BD9-81ED-4DB2-BD59-A6C34878D82A}">
                    <a16:rowId xmlns:a16="http://schemas.microsoft.com/office/drawing/2014/main" val="3409398197"/>
                  </a:ext>
                </a:extLst>
              </a:tr>
              <a:tr h="218440">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Taux de transformation flux conso</a:t>
                      </a:r>
                    </a:p>
                  </a:txBody>
                  <a:tcPr/>
                </a:tc>
                <a:tc>
                  <a:txBody>
                    <a:bodyPr/>
                    <a:lstStyle/>
                    <a:p>
                      <a:pPr marL="0" algn="ctr" defTabSz="914400" rtl="0" eaLnBrk="1" latinLnBrk="0" hangingPunct="1"/>
                      <a:r>
                        <a:rPr lang="fr-FR" sz="1050" b="1" kern="1200" dirty="0">
                          <a:solidFill>
                            <a:schemeClr val="dk1"/>
                          </a:solidFill>
                          <a:latin typeface="Arial Narrow" panose="020B0606020202030204" pitchFamily="34" charset="0"/>
                          <a:ea typeface="+mn-ea"/>
                          <a:cs typeface="+mn-cs"/>
                        </a:rPr>
                        <a:t>3%</a:t>
                      </a:r>
                    </a:p>
                  </a:txBody>
                  <a:tcPr/>
                </a:tc>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808830812"/>
                  </a:ext>
                </a:extLst>
              </a:tr>
              <a:tr h="218440">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Taux de transformation flux EER mineurs</a:t>
                      </a:r>
                    </a:p>
                  </a:txBody>
                  <a:tcPr/>
                </a:tc>
                <a:tc>
                  <a:txBody>
                    <a:bodyPr/>
                    <a:lstStyle/>
                    <a:p>
                      <a:pPr marL="0" algn="ctr" defTabSz="914400" rtl="0" eaLnBrk="1" latinLnBrk="0" hangingPunct="1"/>
                      <a:r>
                        <a:rPr lang="fr-FR" sz="1050" b="1" kern="1200" dirty="0">
                          <a:solidFill>
                            <a:schemeClr val="dk1"/>
                          </a:solidFill>
                          <a:latin typeface="Arial Narrow" panose="020B0606020202030204" pitchFamily="34" charset="0"/>
                          <a:ea typeface="+mn-ea"/>
                          <a:cs typeface="+mn-cs"/>
                        </a:rPr>
                        <a:t>2%</a:t>
                      </a:r>
                    </a:p>
                  </a:txBody>
                  <a:tcPr/>
                </a:tc>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3053747959"/>
                  </a:ext>
                </a:extLst>
              </a:tr>
              <a:tr h="218440">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Taux de </a:t>
                      </a:r>
                      <a:r>
                        <a:rPr lang="fr-FR" sz="1050" b="1" kern="1200" dirty="0" err="1">
                          <a:solidFill>
                            <a:schemeClr val="dk1"/>
                          </a:solidFill>
                          <a:latin typeface="Arial Narrow" panose="020B0606020202030204" pitchFamily="34" charset="0"/>
                          <a:ea typeface="+mn-ea"/>
                          <a:cs typeface="+mn-cs"/>
                        </a:rPr>
                        <a:t>multiventes</a:t>
                      </a:r>
                      <a:endParaRPr lang="fr-FR" sz="1050" b="1" kern="1200" dirty="0">
                        <a:solidFill>
                          <a:schemeClr val="dk1"/>
                        </a:solidFill>
                        <a:latin typeface="Arial Narrow" panose="020B0606020202030204" pitchFamily="34" charset="0"/>
                        <a:ea typeface="+mn-ea"/>
                        <a:cs typeface="+mn-cs"/>
                      </a:endParaRPr>
                    </a:p>
                  </a:txBody>
                  <a:tcPr/>
                </a:tc>
                <a:tc>
                  <a:txBody>
                    <a:bodyPr/>
                    <a:lstStyle/>
                    <a:p>
                      <a:pPr marL="0" algn="ctr" defTabSz="914400" rtl="0" eaLnBrk="1" latinLnBrk="0" hangingPunct="1"/>
                      <a:r>
                        <a:rPr lang="fr-FR" sz="1050" b="1" kern="1200" dirty="0">
                          <a:solidFill>
                            <a:schemeClr val="dk1"/>
                          </a:solidFill>
                          <a:latin typeface="Arial Narrow" panose="020B0606020202030204" pitchFamily="34" charset="0"/>
                          <a:ea typeface="+mn-ea"/>
                          <a:cs typeface="+mn-cs"/>
                        </a:rPr>
                        <a:t>4%</a:t>
                      </a:r>
                    </a:p>
                  </a:txBody>
                  <a:tcPr/>
                </a:tc>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200%</a:t>
                      </a:r>
                    </a:p>
                  </a:txBody>
                  <a:tcPr/>
                </a:tc>
                <a:extLst>
                  <a:ext uri="{0D108BD9-81ED-4DB2-BD59-A6C34878D82A}">
                    <a16:rowId xmlns:a16="http://schemas.microsoft.com/office/drawing/2014/main" val="4112001846"/>
                  </a:ext>
                </a:extLst>
              </a:tr>
              <a:tr h="218440">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Taux de vente sur client joint</a:t>
                      </a:r>
                    </a:p>
                  </a:txBody>
                  <a:tcPr/>
                </a:tc>
                <a:tc>
                  <a:txBody>
                    <a:bodyPr/>
                    <a:lstStyle/>
                    <a:p>
                      <a:pPr marL="0" algn="ctr" defTabSz="914400" rtl="0" eaLnBrk="1" latinLnBrk="0" hangingPunct="1"/>
                      <a:r>
                        <a:rPr lang="fr-FR" sz="1050" b="1" kern="1200" dirty="0">
                          <a:solidFill>
                            <a:schemeClr val="dk1"/>
                          </a:solidFill>
                          <a:latin typeface="Arial Narrow" panose="020B0606020202030204" pitchFamily="34" charset="0"/>
                          <a:ea typeface="+mn-ea"/>
                          <a:cs typeface="+mn-cs"/>
                        </a:rPr>
                        <a:t>6%</a:t>
                      </a:r>
                    </a:p>
                  </a:txBody>
                  <a:tcPr/>
                </a:tc>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21950146"/>
                  </a:ext>
                </a:extLst>
              </a:tr>
              <a:tr h="218440">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Assurances – Prévoyances</a:t>
                      </a:r>
                    </a:p>
                  </a:txBody>
                  <a:tcPr/>
                </a:tc>
                <a:tc>
                  <a:txBody>
                    <a:bodyPr/>
                    <a:lstStyle/>
                    <a:p>
                      <a:pPr marL="0" algn="ctr" defTabSz="914400" rtl="0" eaLnBrk="1" latinLnBrk="0" hangingPunct="1"/>
                      <a:r>
                        <a:rPr lang="fr-FR" sz="1050" b="1" kern="1200" dirty="0">
                          <a:solidFill>
                            <a:schemeClr val="dk1"/>
                          </a:solidFill>
                          <a:latin typeface="Arial Narrow" panose="020B0606020202030204" pitchFamily="34" charset="0"/>
                          <a:ea typeface="+mn-ea"/>
                          <a:cs typeface="+mn-cs"/>
                        </a:rPr>
                        <a:t>4%</a:t>
                      </a:r>
                    </a:p>
                  </a:txBody>
                  <a:tcPr/>
                </a:tc>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200%</a:t>
                      </a:r>
                    </a:p>
                  </a:txBody>
                  <a:tcPr/>
                </a:tc>
                <a:extLst>
                  <a:ext uri="{0D108BD9-81ED-4DB2-BD59-A6C34878D82A}">
                    <a16:rowId xmlns:a16="http://schemas.microsoft.com/office/drawing/2014/main" val="1108773600"/>
                  </a:ext>
                </a:extLst>
              </a:tr>
              <a:tr h="218440">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Cartes</a:t>
                      </a:r>
                    </a:p>
                  </a:txBody>
                  <a:tcPr/>
                </a:tc>
                <a:tc>
                  <a:txBody>
                    <a:bodyPr/>
                    <a:lstStyle/>
                    <a:p>
                      <a:pPr marL="0" algn="ctr" defTabSz="914400" rtl="0" eaLnBrk="1" latinLnBrk="0" hangingPunct="1"/>
                      <a:r>
                        <a:rPr lang="fr-FR" sz="1050" b="1" kern="1200" dirty="0">
                          <a:solidFill>
                            <a:schemeClr val="dk1"/>
                          </a:solidFill>
                          <a:latin typeface="Arial Narrow" panose="020B0606020202030204" pitchFamily="34" charset="0"/>
                          <a:ea typeface="+mn-ea"/>
                          <a:cs typeface="+mn-cs"/>
                        </a:rPr>
                        <a:t>3%</a:t>
                      </a:r>
                    </a:p>
                  </a:txBody>
                  <a:tcPr/>
                </a:tc>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2610147472"/>
                  </a:ext>
                </a:extLst>
              </a:tr>
              <a:tr h="218440">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Crédits conso</a:t>
                      </a:r>
                    </a:p>
                  </a:txBody>
                  <a:tcPr/>
                </a:tc>
                <a:tc>
                  <a:txBody>
                    <a:bodyPr/>
                    <a:lstStyle/>
                    <a:p>
                      <a:pPr marL="0" algn="ctr" defTabSz="914400" rtl="0" eaLnBrk="1" latinLnBrk="0" hangingPunct="1"/>
                      <a:r>
                        <a:rPr lang="fr-FR" sz="1050" b="1" kern="1200" dirty="0">
                          <a:solidFill>
                            <a:schemeClr val="dk1"/>
                          </a:solidFill>
                          <a:latin typeface="Arial Narrow" panose="020B0606020202030204" pitchFamily="34" charset="0"/>
                          <a:ea typeface="+mn-ea"/>
                          <a:cs typeface="+mn-cs"/>
                        </a:rPr>
                        <a:t>3%</a:t>
                      </a:r>
                    </a:p>
                  </a:txBody>
                  <a:tcPr/>
                </a:tc>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2966152928"/>
                  </a:ext>
                </a:extLst>
              </a:tr>
              <a:tr h="0">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PNB LCL MC</a:t>
                      </a:r>
                    </a:p>
                  </a:txBody>
                  <a:tcPr/>
                </a:tc>
                <a:tc>
                  <a:txBody>
                    <a:bodyPr/>
                    <a:lstStyle/>
                    <a:p>
                      <a:pPr marL="0" algn="ctr" defTabSz="914400" rtl="0" eaLnBrk="1" latinLnBrk="0" hangingPunct="1"/>
                      <a:r>
                        <a:rPr lang="fr-FR" sz="1050" b="1" kern="1200" dirty="0">
                          <a:solidFill>
                            <a:schemeClr val="dk1"/>
                          </a:solidFill>
                          <a:latin typeface="Arial Narrow" panose="020B0606020202030204" pitchFamily="34" charset="0"/>
                          <a:ea typeface="+mn-ea"/>
                          <a:cs typeface="+mn-cs"/>
                        </a:rPr>
                        <a:t>8%</a:t>
                      </a:r>
                    </a:p>
                  </a:txBody>
                  <a:tcPr/>
                </a:tc>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1478586375"/>
                  </a:ext>
                </a:extLst>
              </a:tr>
              <a:tr h="218440">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Réalisation budgétaire hors cd</a:t>
                      </a:r>
                    </a:p>
                  </a:txBody>
                  <a:tcPr/>
                </a:tc>
                <a:tc>
                  <a:txBody>
                    <a:bodyPr/>
                    <a:lstStyle/>
                    <a:p>
                      <a:pPr marL="0" algn="ctr" defTabSz="914400" rtl="0" eaLnBrk="1" latinLnBrk="0" hangingPunct="1"/>
                      <a:r>
                        <a:rPr lang="fr-FR" sz="1050" b="1" kern="1200" dirty="0">
                          <a:solidFill>
                            <a:schemeClr val="dk1"/>
                          </a:solidFill>
                          <a:latin typeface="Arial Narrow" panose="020B0606020202030204" pitchFamily="34" charset="0"/>
                          <a:ea typeface="+mn-ea"/>
                          <a:cs typeface="+mn-cs"/>
                        </a:rPr>
                        <a:t>8%</a:t>
                      </a:r>
                    </a:p>
                  </a:txBody>
                  <a:tcPr/>
                </a:tc>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2998673602"/>
                  </a:ext>
                </a:extLst>
              </a:tr>
              <a:tr h="218440">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Conquête brute conforme </a:t>
                      </a:r>
                    </a:p>
                  </a:txBody>
                  <a:tcPr/>
                </a:tc>
                <a:tc>
                  <a:txBody>
                    <a:bodyPr/>
                    <a:lstStyle/>
                    <a:p>
                      <a:pPr marL="0" algn="ctr" defTabSz="914400" rtl="0" eaLnBrk="1" latinLnBrk="0" hangingPunct="1"/>
                      <a:r>
                        <a:rPr lang="fr-FR" sz="1050" b="1" kern="1200" dirty="0">
                          <a:solidFill>
                            <a:schemeClr val="dk1"/>
                          </a:solidFill>
                          <a:latin typeface="Arial Narrow" panose="020B0606020202030204" pitchFamily="34" charset="0"/>
                          <a:ea typeface="+mn-ea"/>
                          <a:cs typeface="+mn-cs"/>
                        </a:rPr>
                        <a:t>3%</a:t>
                      </a:r>
                    </a:p>
                  </a:txBody>
                  <a:tcPr/>
                </a:tc>
                <a:tc>
                  <a:txBody>
                    <a:bodyPr/>
                    <a:lstStyle/>
                    <a:p>
                      <a:pPr marL="0" algn="l" defTabSz="914400" rtl="0" eaLnBrk="1" latinLnBrk="0" hangingPunct="1"/>
                      <a:r>
                        <a:rPr lang="fr-FR" sz="105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2634776560"/>
                  </a:ext>
                </a:extLst>
              </a:tr>
              <a:tr h="218440">
                <a:tc>
                  <a:txBody>
                    <a:bodyPr/>
                    <a:lstStyle/>
                    <a:p>
                      <a:pPr marL="0" algn="l" defTabSz="914400" rtl="0" eaLnBrk="1" latinLnBrk="0" hangingPunct="1"/>
                      <a:r>
                        <a:rPr lang="fr-FR" sz="1050" b="1" kern="1200" dirty="0">
                          <a:solidFill>
                            <a:srgbClr val="FF0000"/>
                          </a:solidFill>
                          <a:latin typeface="Arial Narrow" panose="020B0606020202030204" pitchFamily="34" charset="0"/>
                          <a:ea typeface="+mn-ea"/>
                          <a:cs typeface="+mn-cs"/>
                        </a:rPr>
                        <a:t>Total </a:t>
                      </a:r>
                    </a:p>
                  </a:txBody>
                  <a:tcPr/>
                </a:tc>
                <a:tc>
                  <a:txBody>
                    <a:bodyPr/>
                    <a:lstStyle/>
                    <a:p>
                      <a:pPr marL="0" algn="ctr" defTabSz="914400" rtl="0" eaLnBrk="1" latinLnBrk="0" hangingPunct="1"/>
                      <a:r>
                        <a:rPr lang="fr-FR" sz="1050" b="1" kern="1200" dirty="0">
                          <a:solidFill>
                            <a:srgbClr val="FF0000"/>
                          </a:solidFill>
                          <a:latin typeface="Arial Narrow" panose="020B0606020202030204" pitchFamily="34" charset="0"/>
                          <a:ea typeface="+mn-ea"/>
                          <a:cs typeface="+mn-cs"/>
                        </a:rPr>
                        <a:t>70%</a:t>
                      </a:r>
                    </a:p>
                  </a:txBody>
                  <a:tcPr/>
                </a:tc>
                <a:tc>
                  <a:txBody>
                    <a:bodyPr/>
                    <a:lstStyle/>
                    <a:p>
                      <a:pPr marL="0" algn="l" defTabSz="914400" rtl="0" eaLnBrk="1" latinLnBrk="0" hangingPunct="1"/>
                      <a:endParaRPr lang="fr-FR" sz="1050" b="1" kern="1200" dirty="0">
                        <a:solidFill>
                          <a:schemeClr val="dk1"/>
                        </a:solidFill>
                        <a:latin typeface="Arial Narrow" panose="020B0606020202030204" pitchFamily="34" charset="0"/>
                        <a:ea typeface="+mn-ea"/>
                        <a:cs typeface="+mn-cs"/>
                      </a:endParaRPr>
                    </a:p>
                  </a:txBody>
                  <a:tcPr/>
                </a:tc>
                <a:extLst>
                  <a:ext uri="{0D108BD9-81ED-4DB2-BD59-A6C34878D82A}">
                    <a16:rowId xmlns:a16="http://schemas.microsoft.com/office/drawing/2014/main" val="3359722096"/>
                  </a:ext>
                </a:extLst>
              </a:tr>
            </a:tbl>
          </a:graphicData>
        </a:graphic>
      </p:graphicFrame>
      <p:sp>
        <p:nvSpPr>
          <p:cNvPr id="4" name="ZoneTexte 3">
            <a:extLst>
              <a:ext uri="{FF2B5EF4-FFF2-40B4-BE49-F238E27FC236}">
                <a16:creationId xmlns:a16="http://schemas.microsoft.com/office/drawing/2014/main" id="{A1E42E10-A3FF-E7AF-B7DD-AC0CF526F68E}"/>
              </a:ext>
            </a:extLst>
          </p:cNvPr>
          <p:cNvSpPr txBox="1"/>
          <p:nvPr/>
        </p:nvSpPr>
        <p:spPr>
          <a:xfrm>
            <a:off x="8038" y="20671"/>
            <a:ext cx="6849962" cy="369332"/>
          </a:xfrm>
          <a:prstGeom prst="rect">
            <a:avLst/>
          </a:prstGeom>
          <a:noFill/>
        </p:spPr>
        <p:txBody>
          <a:bodyPr wrap="square" rtlCol="0">
            <a:spAutoFit/>
          </a:bodyPr>
          <a:lstStyle/>
          <a:p>
            <a:pPr algn="ctr"/>
            <a:r>
              <a:rPr lang="fr-FR" b="1" u="sng" dirty="0">
                <a:solidFill>
                  <a:srgbClr val="0070C0"/>
                </a:solidFill>
                <a:latin typeface="Arial Narrow" panose="020B0606020202030204" pitchFamily="34" charset="0"/>
              </a:rPr>
              <a:t>RVP 2025 LCL Mon Contact</a:t>
            </a:r>
          </a:p>
        </p:txBody>
      </p:sp>
      <p:graphicFrame>
        <p:nvGraphicFramePr>
          <p:cNvPr id="5" name="Tableau 20">
            <a:extLst>
              <a:ext uri="{FF2B5EF4-FFF2-40B4-BE49-F238E27FC236}">
                <a16:creationId xmlns:a16="http://schemas.microsoft.com/office/drawing/2014/main" id="{3D8DF837-0546-39D3-9803-B55E5C34877F}"/>
              </a:ext>
            </a:extLst>
          </p:cNvPr>
          <p:cNvGraphicFramePr>
            <a:graphicFrameLocks noGrp="1"/>
          </p:cNvGraphicFramePr>
          <p:nvPr>
            <p:extLst>
              <p:ext uri="{D42A27DB-BD31-4B8C-83A1-F6EECF244321}">
                <p14:modId xmlns:p14="http://schemas.microsoft.com/office/powerpoint/2010/main" val="4208174654"/>
              </p:ext>
            </p:extLst>
          </p:nvPr>
        </p:nvGraphicFramePr>
        <p:xfrm>
          <a:off x="50094" y="441531"/>
          <a:ext cx="2497567" cy="1935480"/>
        </p:xfrm>
        <a:graphic>
          <a:graphicData uri="http://schemas.openxmlformats.org/drawingml/2006/table">
            <a:tbl>
              <a:tblPr firstRow="1" bandRow="1">
                <a:tableStyleId>{F5AB1C69-6EDB-4FF4-983F-18BD219EF322}</a:tableStyleId>
              </a:tblPr>
              <a:tblGrid>
                <a:gridCol w="1396527">
                  <a:extLst>
                    <a:ext uri="{9D8B030D-6E8A-4147-A177-3AD203B41FA5}">
                      <a16:colId xmlns:a16="http://schemas.microsoft.com/office/drawing/2014/main" val="4274566452"/>
                    </a:ext>
                  </a:extLst>
                </a:gridCol>
                <a:gridCol w="1101040">
                  <a:extLst>
                    <a:ext uri="{9D8B030D-6E8A-4147-A177-3AD203B41FA5}">
                      <a16:colId xmlns:a16="http://schemas.microsoft.com/office/drawing/2014/main" val="888754927"/>
                    </a:ext>
                  </a:extLst>
                </a:gridCol>
              </a:tblGrid>
              <a:tr h="139435">
                <a:tc>
                  <a:txBody>
                    <a:bodyPr/>
                    <a:lstStyle/>
                    <a:p>
                      <a:pPr algn="ctr"/>
                      <a:r>
                        <a:rPr lang="fr-FR" sz="1100" b="1" u="sng" kern="1200" dirty="0">
                          <a:solidFill>
                            <a:schemeClr val="lt1"/>
                          </a:solidFill>
                          <a:latin typeface="Arial Narrow" panose="020B0606020202030204" pitchFamily="34" charset="0"/>
                        </a:rPr>
                        <a:t>Part individuelle</a:t>
                      </a:r>
                      <a:endParaRPr lang="fr-FR" sz="1100" b="1" u="sng" kern="1200" dirty="0">
                        <a:solidFill>
                          <a:schemeClr val="lt1"/>
                        </a:solidFill>
                        <a:latin typeface="Arial Narrow" panose="020B0606020202030204" pitchFamily="34" charset="0"/>
                        <a:ea typeface="+mn-ea"/>
                        <a:cs typeface="+mn-cs"/>
                      </a:endParaRPr>
                    </a:p>
                  </a:txBody>
                  <a:tcPr/>
                </a:tc>
                <a:tc>
                  <a:txBody>
                    <a:bodyPr/>
                    <a:lstStyle/>
                    <a:p>
                      <a:pPr algn="ctr"/>
                      <a:r>
                        <a:rPr lang="fr-FR" sz="1100" b="1" u="sng" kern="1200" dirty="0">
                          <a:solidFill>
                            <a:schemeClr val="lt1"/>
                          </a:solidFill>
                          <a:latin typeface="Arial Narrow" panose="020B0606020202030204" pitchFamily="34" charset="0"/>
                        </a:rPr>
                        <a:t>Poids </a:t>
                      </a:r>
                      <a:endParaRPr lang="fr-FR" sz="1100" b="1" u="sng" kern="1200" dirty="0">
                        <a:solidFill>
                          <a:schemeClr val="lt1"/>
                        </a:solidFill>
                        <a:latin typeface="Arial Narrow" panose="020B0606020202030204" pitchFamily="34" charset="0"/>
                        <a:ea typeface="+mn-ea"/>
                        <a:cs typeface="+mn-cs"/>
                      </a:endParaRPr>
                    </a:p>
                  </a:txBody>
                  <a:tcPr/>
                </a:tc>
                <a:extLst>
                  <a:ext uri="{0D108BD9-81ED-4DB2-BD59-A6C34878D82A}">
                    <a16:rowId xmlns:a16="http://schemas.microsoft.com/office/drawing/2014/main" val="1126707824"/>
                  </a:ext>
                </a:extLst>
              </a:tr>
              <a:tr h="390862">
                <a:tc>
                  <a:txBody>
                    <a:bodyPr/>
                    <a:lstStyle/>
                    <a:p>
                      <a:r>
                        <a:rPr lang="fr-FR" sz="1000" b="1" kern="1200" dirty="0">
                          <a:solidFill>
                            <a:schemeClr val="dk1"/>
                          </a:solidFill>
                          <a:latin typeface="Arial Narrow" panose="020B0606020202030204" pitchFamily="34" charset="0"/>
                        </a:rPr>
                        <a:t>Savoir-faire et engagement individuel et collectif</a:t>
                      </a:r>
                      <a:endParaRPr lang="fr-FR" sz="1000" b="1" kern="1200" dirty="0">
                        <a:solidFill>
                          <a:schemeClr val="dk1"/>
                        </a:solidFill>
                        <a:latin typeface="Arial Narrow" panose="020B0606020202030204" pitchFamily="34" charset="0"/>
                        <a:ea typeface="+mn-ea"/>
                        <a:cs typeface="+mn-cs"/>
                      </a:endParaRPr>
                    </a:p>
                  </a:txBody>
                  <a:tcPr/>
                </a:tc>
                <a:tc rowSpan="5">
                  <a:txBody>
                    <a:bodyPr/>
                    <a:lstStyle/>
                    <a:p>
                      <a:endParaRPr lang="fr-FR" sz="1200" b="1" kern="1200" dirty="0">
                        <a:solidFill>
                          <a:schemeClr val="dk1"/>
                        </a:solidFill>
                        <a:latin typeface="Arial Narrow" panose="020B0606020202030204" pitchFamily="34" charset="0"/>
                      </a:endParaRPr>
                    </a:p>
                    <a:p>
                      <a:endParaRPr lang="fr-FR" sz="1200" b="1" kern="1200" dirty="0">
                        <a:solidFill>
                          <a:schemeClr val="dk1"/>
                        </a:solidFill>
                        <a:latin typeface="Arial Narrow" panose="020B0606020202030204" pitchFamily="34" charset="0"/>
                      </a:endParaRPr>
                    </a:p>
                    <a:p>
                      <a:pPr algn="ctr"/>
                      <a:r>
                        <a:rPr lang="fr-FR" sz="1600" b="1" kern="1200" dirty="0">
                          <a:solidFill>
                            <a:srgbClr val="FF0000"/>
                          </a:solidFill>
                          <a:latin typeface="Arial Narrow" panose="020B0606020202030204" pitchFamily="34" charset="0"/>
                        </a:rPr>
                        <a:t>30%</a:t>
                      </a:r>
                      <a:endParaRPr lang="fr-FR" sz="1600" b="1" kern="1200" dirty="0">
                        <a:solidFill>
                          <a:srgbClr val="FF0000"/>
                        </a:solidFill>
                        <a:latin typeface="Arial Narrow" panose="020B0606020202030204" pitchFamily="34" charset="0"/>
                        <a:ea typeface="+mn-ea"/>
                        <a:cs typeface="+mn-cs"/>
                      </a:endParaRPr>
                    </a:p>
                  </a:txBody>
                  <a:tcPr/>
                </a:tc>
                <a:extLst>
                  <a:ext uri="{0D108BD9-81ED-4DB2-BD59-A6C34878D82A}">
                    <a16:rowId xmlns:a16="http://schemas.microsoft.com/office/drawing/2014/main" val="1567378451"/>
                  </a:ext>
                </a:extLst>
              </a:tr>
              <a:tr h="280619">
                <a:tc>
                  <a:txBody>
                    <a:bodyPr/>
                    <a:lstStyle/>
                    <a:p>
                      <a:r>
                        <a:rPr lang="fr-FR" sz="1000" b="1" kern="1200" dirty="0">
                          <a:solidFill>
                            <a:schemeClr val="dk1"/>
                          </a:solidFill>
                          <a:latin typeface="Arial Narrow" panose="020B0606020202030204" pitchFamily="34" charset="0"/>
                        </a:rPr>
                        <a:t>Activité et dynamique commerciale</a:t>
                      </a:r>
                      <a:endParaRPr lang="fr-FR" sz="1000" b="1" kern="1200" dirty="0">
                        <a:solidFill>
                          <a:schemeClr val="dk1"/>
                        </a:solidFill>
                        <a:latin typeface="Arial Narrow" panose="020B0606020202030204" pitchFamily="34" charset="0"/>
                        <a:ea typeface="+mn-ea"/>
                        <a:cs typeface="+mn-cs"/>
                      </a:endParaRPr>
                    </a:p>
                  </a:txBody>
                  <a:tcPr/>
                </a:tc>
                <a:tc vMerge="1">
                  <a:txBody>
                    <a:bodyPr/>
                    <a:lstStyle/>
                    <a:p>
                      <a:endParaRPr lang="fr-FR" dirty="0"/>
                    </a:p>
                  </a:txBody>
                  <a:tcPr/>
                </a:tc>
                <a:extLst>
                  <a:ext uri="{0D108BD9-81ED-4DB2-BD59-A6C34878D82A}">
                    <a16:rowId xmlns:a16="http://schemas.microsoft.com/office/drawing/2014/main" val="3179810650"/>
                  </a:ext>
                </a:extLst>
              </a:tr>
              <a:tr h="170376">
                <a:tc>
                  <a:txBody>
                    <a:bodyPr/>
                    <a:lstStyle/>
                    <a:p>
                      <a:r>
                        <a:rPr lang="fr-FR" sz="1000" b="1" kern="1200" dirty="0">
                          <a:solidFill>
                            <a:schemeClr val="dk1"/>
                          </a:solidFill>
                          <a:latin typeface="Arial Narrow" panose="020B0606020202030204" pitchFamily="34" charset="0"/>
                        </a:rPr>
                        <a:t>Satisfaction client</a:t>
                      </a:r>
                      <a:endParaRPr lang="fr-FR" sz="1000" b="1" kern="1200" dirty="0">
                        <a:solidFill>
                          <a:schemeClr val="dk1"/>
                        </a:solidFill>
                        <a:latin typeface="Arial Narrow" panose="020B0606020202030204" pitchFamily="34" charset="0"/>
                        <a:ea typeface="+mn-ea"/>
                        <a:cs typeface="+mn-cs"/>
                      </a:endParaRPr>
                    </a:p>
                  </a:txBody>
                  <a:tcPr/>
                </a:tc>
                <a:tc vMerge="1">
                  <a:txBody>
                    <a:bodyPr/>
                    <a:lstStyle/>
                    <a:p>
                      <a:endParaRPr lang="fr-FR" dirty="0"/>
                    </a:p>
                  </a:txBody>
                  <a:tcPr/>
                </a:tc>
                <a:extLst>
                  <a:ext uri="{0D108BD9-81ED-4DB2-BD59-A6C34878D82A}">
                    <a16:rowId xmlns:a16="http://schemas.microsoft.com/office/drawing/2014/main" val="828435087"/>
                  </a:ext>
                </a:extLst>
              </a:tr>
              <a:tr h="170376">
                <a:tc>
                  <a:txBody>
                    <a:bodyPr/>
                    <a:lstStyle/>
                    <a:p>
                      <a:r>
                        <a:rPr lang="fr-FR" sz="1000" b="1" kern="1200" dirty="0">
                          <a:solidFill>
                            <a:schemeClr val="dk1"/>
                          </a:solidFill>
                          <a:latin typeface="Arial Narrow" panose="020B0606020202030204" pitchFamily="34" charset="0"/>
                        </a:rPr>
                        <a:t>Unité sociétale</a:t>
                      </a:r>
                      <a:endParaRPr lang="fr-FR" sz="1000" b="1" kern="1200" dirty="0">
                        <a:solidFill>
                          <a:schemeClr val="dk1"/>
                        </a:solidFill>
                        <a:latin typeface="Arial Narrow" panose="020B0606020202030204" pitchFamily="34" charset="0"/>
                        <a:ea typeface="+mn-ea"/>
                        <a:cs typeface="+mn-cs"/>
                      </a:endParaRPr>
                    </a:p>
                  </a:txBody>
                  <a:tcPr/>
                </a:tc>
                <a:tc vMerge="1">
                  <a:txBody>
                    <a:bodyPr/>
                    <a:lstStyle/>
                    <a:p>
                      <a:endParaRPr lang="fr-FR" dirty="0"/>
                    </a:p>
                  </a:txBody>
                  <a:tcPr/>
                </a:tc>
                <a:extLst>
                  <a:ext uri="{0D108BD9-81ED-4DB2-BD59-A6C34878D82A}">
                    <a16:rowId xmlns:a16="http://schemas.microsoft.com/office/drawing/2014/main" val="3137814860"/>
                  </a:ext>
                </a:extLst>
              </a:tr>
              <a:tr h="170376">
                <a:tc>
                  <a:txBody>
                    <a:bodyPr/>
                    <a:lstStyle/>
                    <a:p>
                      <a:r>
                        <a:rPr lang="fr-FR" sz="1000" b="1" kern="1200" dirty="0">
                          <a:solidFill>
                            <a:schemeClr val="dk1"/>
                          </a:solidFill>
                          <a:latin typeface="Arial Narrow" panose="020B0606020202030204" pitchFamily="34" charset="0"/>
                        </a:rPr>
                        <a:t>Risque et conformité </a:t>
                      </a:r>
                      <a:endParaRPr lang="fr-FR" sz="1000" b="1" kern="1200" dirty="0">
                        <a:solidFill>
                          <a:schemeClr val="dk1"/>
                        </a:solidFill>
                        <a:latin typeface="Arial Narrow" panose="020B0606020202030204" pitchFamily="34" charset="0"/>
                        <a:ea typeface="+mn-ea"/>
                        <a:cs typeface="+mn-cs"/>
                      </a:endParaRPr>
                    </a:p>
                  </a:txBody>
                  <a:tcPr/>
                </a:tc>
                <a:tc vMerge="1">
                  <a:txBody>
                    <a:bodyPr/>
                    <a:lstStyle/>
                    <a:p>
                      <a:endParaRPr lang="fr-FR" dirty="0"/>
                    </a:p>
                  </a:txBody>
                  <a:tcPr/>
                </a:tc>
                <a:extLst>
                  <a:ext uri="{0D108BD9-81ED-4DB2-BD59-A6C34878D82A}">
                    <a16:rowId xmlns:a16="http://schemas.microsoft.com/office/drawing/2014/main" val="948108357"/>
                  </a:ext>
                </a:extLst>
              </a:tr>
            </a:tbl>
          </a:graphicData>
        </a:graphic>
      </p:graphicFrame>
      <p:pic>
        <p:nvPicPr>
          <p:cNvPr id="2056" name="Picture 8" descr="5 892 700+ New Photos, taleaux et images libre de droits - iStock |  Nouveau, Innovation, News">
            <a:extLst>
              <a:ext uri="{FF2B5EF4-FFF2-40B4-BE49-F238E27FC236}">
                <a16:creationId xmlns:a16="http://schemas.microsoft.com/office/drawing/2014/main" id="{98763A03-73E9-9EB8-87D1-8151F5270FA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33456" y="3224808"/>
            <a:ext cx="486221" cy="486221"/>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Icône New&quot; - Images et vidéos libres de droits | Adobe Stock">
            <a:extLst>
              <a:ext uri="{FF2B5EF4-FFF2-40B4-BE49-F238E27FC236}">
                <a16:creationId xmlns:a16="http://schemas.microsoft.com/office/drawing/2014/main" id="{E4B093DE-C814-3E98-A27C-4C1BBEBFE50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0728" y="1448048"/>
            <a:ext cx="301589" cy="30158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Icône New&quot; - Images et vidéos libres de droits | Adobe Stock">
            <a:extLst>
              <a:ext uri="{FF2B5EF4-FFF2-40B4-BE49-F238E27FC236}">
                <a16:creationId xmlns:a16="http://schemas.microsoft.com/office/drawing/2014/main" id="{3B5E80EE-A8F1-ED3C-9075-F32224E82A4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0728" y="2434644"/>
            <a:ext cx="301589" cy="30158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Icône New&quot; - Images et vidéos libres de droits | Adobe Stock">
            <a:extLst>
              <a:ext uri="{FF2B5EF4-FFF2-40B4-BE49-F238E27FC236}">
                <a16:creationId xmlns:a16="http://schemas.microsoft.com/office/drawing/2014/main" id="{BF2438D9-05D4-AED4-5236-BD482581EF4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0728" y="2722491"/>
            <a:ext cx="301589" cy="30158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Icône New&quot; - Images et vidéos libres de droits | Adobe Stock">
            <a:extLst>
              <a:ext uri="{FF2B5EF4-FFF2-40B4-BE49-F238E27FC236}">
                <a16:creationId xmlns:a16="http://schemas.microsoft.com/office/drawing/2014/main" id="{3DE3F341-DBEE-21CB-A4F6-2A362B0B372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0727" y="4160912"/>
            <a:ext cx="301589" cy="301589"/>
          </a:xfrm>
          <a:prstGeom prst="rect">
            <a:avLst/>
          </a:prstGeom>
          <a:noFill/>
          <a:extLst>
            <a:ext uri="{909E8E84-426E-40DD-AFC4-6F175D3DCCD1}">
              <a14:hiddenFill xmlns:a14="http://schemas.microsoft.com/office/drawing/2010/main">
                <a:solidFill>
                  <a:srgbClr val="FFFFFF"/>
                </a:solidFill>
              </a14:hiddenFill>
            </a:ext>
          </a:extLst>
        </p:spPr>
      </p:pic>
      <p:sp>
        <p:nvSpPr>
          <p:cNvPr id="9" name="ZoneTexte 8">
            <a:extLst>
              <a:ext uri="{FF2B5EF4-FFF2-40B4-BE49-F238E27FC236}">
                <a16:creationId xmlns:a16="http://schemas.microsoft.com/office/drawing/2014/main" id="{1DB36597-4502-4563-C991-F0BEF5F17F7F}"/>
              </a:ext>
            </a:extLst>
          </p:cNvPr>
          <p:cNvSpPr txBox="1"/>
          <p:nvPr/>
        </p:nvSpPr>
        <p:spPr>
          <a:xfrm>
            <a:off x="0" y="4810010"/>
            <a:ext cx="6849962" cy="369332"/>
          </a:xfrm>
          <a:prstGeom prst="rect">
            <a:avLst/>
          </a:prstGeom>
          <a:noFill/>
        </p:spPr>
        <p:txBody>
          <a:bodyPr wrap="square" rtlCol="0">
            <a:spAutoFit/>
          </a:bodyPr>
          <a:lstStyle/>
          <a:p>
            <a:pPr algn="ctr"/>
            <a:r>
              <a:rPr lang="fr-FR" b="1" u="sng" dirty="0">
                <a:solidFill>
                  <a:srgbClr val="0070C0"/>
                </a:solidFill>
                <a:latin typeface="Arial Narrow" panose="020B0606020202030204" pitchFamily="34" charset="0"/>
              </a:rPr>
              <a:t>RVP 2025 Banque Privée (conseillers)</a:t>
            </a:r>
          </a:p>
        </p:txBody>
      </p:sp>
      <p:graphicFrame>
        <p:nvGraphicFramePr>
          <p:cNvPr id="10" name="Tableau 19">
            <a:extLst>
              <a:ext uri="{FF2B5EF4-FFF2-40B4-BE49-F238E27FC236}">
                <a16:creationId xmlns:a16="http://schemas.microsoft.com/office/drawing/2014/main" id="{48D155B6-84C6-DE4E-5D3B-67BE121B6870}"/>
              </a:ext>
            </a:extLst>
          </p:cNvPr>
          <p:cNvGraphicFramePr>
            <a:graphicFrameLocks noGrp="1"/>
          </p:cNvGraphicFramePr>
          <p:nvPr>
            <p:extLst>
              <p:ext uri="{D42A27DB-BD31-4B8C-83A1-F6EECF244321}">
                <p14:modId xmlns:p14="http://schemas.microsoft.com/office/powerpoint/2010/main" val="3279223189"/>
              </p:ext>
            </p:extLst>
          </p:nvPr>
        </p:nvGraphicFramePr>
        <p:xfrm>
          <a:off x="2588953" y="5315339"/>
          <a:ext cx="4257685" cy="4575703"/>
        </p:xfrm>
        <a:graphic>
          <a:graphicData uri="http://schemas.openxmlformats.org/drawingml/2006/table">
            <a:tbl>
              <a:tblPr firstRow="1" bandRow="1">
                <a:tableStyleId>{21E4AEA4-8DFA-4A89-87EB-49C32662AFE0}</a:tableStyleId>
              </a:tblPr>
              <a:tblGrid>
                <a:gridCol w="2928237">
                  <a:extLst>
                    <a:ext uri="{9D8B030D-6E8A-4147-A177-3AD203B41FA5}">
                      <a16:colId xmlns:a16="http://schemas.microsoft.com/office/drawing/2014/main" val="3896808261"/>
                    </a:ext>
                  </a:extLst>
                </a:gridCol>
                <a:gridCol w="607467">
                  <a:extLst>
                    <a:ext uri="{9D8B030D-6E8A-4147-A177-3AD203B41FA5}">
                      <a16:colId xmlns:a16="http://schemas.microsoft.com/office/drawing/2014/main" val="4218554739"/>
                    </a:ext>
                  </a:extLst>
                </a:gridCol>
                <a:gridCol w="721981">
                  <a:extLst>
                    <a:ext uri="{9D8B030D-6E8A-4147-A177-3AD203B41FA5}">
                      <a16:colId xmlns:a16="http://schemas.microsoft.com/office/drawing/2014/main" val="2141679533"/>
                    </a:ext>
                  </a:extLst>
                </a:gridCol>
              </a:tblGrid>
              <a:tr h="278023">
                <a:tc>
                  <a:txBody>
                    <a:bodyPr/>
                    <a:lstStyle/>
                    <a:p>
                      <a:pPr marL="0" algn="ctr" defTabSz="914400" rtl="0" eaLnBrk="1" latinLnBrk="0" hangingPunct="1"/>
                      <a:r>
                        <a:rPr lang="fr-FR" sz="1000" b="1" u="sng" kern="1200" dirty="0">
                          <a:solidFill>
                            <a:schemeClr val="bg1"/>
                          </a:solidFill>
                          <a:latin typeface="Arial Narrow" panose="020B0606020202030204" pitchFamily="34" charset="0"/>
                          <a:ea typeface="+mn-ea"/>
                          <a:cs typeface="+mn-cs"/>
                        </a:rPr>
                        <a:t>Indicateurs Part collective</a:t>
                      </a:r>
                    </a:p>
                  </a:txBody>
                  <a:tcPr/>
                </a:tc>
                <a:tc>
                  <a:txBody>
                    <a:bodyPr/>
                    <a:lstStyle/>
                    <a:p>
                      <a:pPr marL="0" algn="ctr" defTabSz="914400" rtl="0" eaLnBrk="1" latinLnBrk="0" hangingPunct="1"/>
                      <a:r>
                        <a:rPr lang="fr-FR" sz="1000" b="1" u="sng" kern="1200" dirty="0">
                          <a:solidFill>
                            <a:schemeClr val="bg1"/>
                          </a:solidFill>
                          <a:latin typeface="Arial Narrow" panose="020B0606020202030204" pitchFamily="34" charset="0"/>
                          <a:ea typeface="+mn-ea"/>
                          <a:cs typeface="+mn-cs"/>
                        </a:rPr>
                        <a:t>Poids</a:t>
                      </a:r>
                    </a:p>
                  </a:txBody>
                  <a:tcPr/>
                </a:tc>
                <a:tc>
                  <a:txBody>
                    <a:bodyPr/>
                    <a:lstStyle/>
                    <a:p>
                      <a:pPr marL="0" algn="ctr" defTabSz="914400" rtl="0" eaLnBrk="1" latinLnBrk="0" hangingPunct="1"/>
                      <a:r>
                        <a:rPr lang="fr-FR" sz="1000" b="1" u="sng" kern="1200" dirty="0">
                          <a:solidFill>
                            <a:schemeClr val="bg1"/>
                          </a:solidFill>
                          <a:latin typeface="Arial Narrow" panose="020B0606020202030204" pitchFamily="34" charset="0"/>
                          <a:ea typeface="+mn-ea"/>
                          <a:cs typeface="+mn-cs"/>
                        </a:rPr>
                        <a:t>Plafond</a:t>
                      </a:r>
                    </a:p>
                  </a:txBody>
                  <a:tcPr/>
                </a:tc>
                <a:extLst>
                  <a:ext uri="{0D108BD9-81ED-4DB2-BD59-A6C34878D82A}">
                    <a16:rowId xmlns:a16="http://schemas.microsoft.com/office/drawing/2014/main" val="3194489671"/>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IRC</a:t>
                      </a: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ea typeface="+mn-ea"/>
                          <a:cs typeface="+mn-cs"/>
                        </a:rPr>
                        <a:t>2,5%</a:t>
                      </a:r>
                    </a:p>
                  </a:txBody>
                  <a:tcPr/>
                </a:tc>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349031562"/>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GPRDV par ETP</a:t>
                      </a: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ea typeface="+mn-ea"/>
                          <a:cs typeface="+mn-cs"/>
                        </a:rPr>
                        <a:t>2,5%</a:t>
                      </a:r>
                    </a:p>
                  </a:txBody>
                  <a:tcPr/>
                </a:tc>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3091142789"/>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Equipement assurances biens et personnes</a:t>
                      </a: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ea typeface="+mn-ea"/>
                          <a:cs typeface="+mn-cs"/>
                        </a:rPr>
                        <a:t>3%</a:t>
                      </a:r>
                    </a:p>
                  </a:txBody>
                  <a:tcPr/>
                </a:tc>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3000567550"/>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Equipement carte haut de gamme</a:t>
                      </a: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ea typeface="+mn-ea"/>
                          <a:cs typeface="+mn-cs"/>
                        </a:rPr>
                        <a:t>2%</a:t>
                      </a:r>
                    </a:p>
                  </a:txBody>
                  <a:tcPr/>
                </a:tc>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2829622898"/>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Conquête nette conforme et ciblée</a:t>
                      </a: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ea typeface="+mn-ea"/>
                          <a:cs typeface="+mn-cs"/>
                        </a:rPr>
                        <a:t>3%</a:t>
                      </a:r>
                    </a:p>
                  </a:txBody>
                  <a:tcPr/>
                </a:tc>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3409398197"/>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Actualisation conforme connaissance client</a:t>
                      </a: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ea typeface="+mn-ea"/>
                          <a:cs typeface="+mn-cs"/>
                        </a:rPr>
                        <a:t>3%</a:t>
                      </a:r>
                    </a:p>
                  </a:txBody>
                  <a:tcPr/>
                </a:tc>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100%</a:t>
                      </a:r>
                    </a:p>
                  </a:txBody>
                  <a:tcPr/>
                </a:tc>
                <a:extLst>
                  <a:ext uri="{0D108BD9-81ED-4DB2-BD59-A6C34878D82A}">
                    <a16:rowId xmlns:a16="http://schemas.microsoft.com/office/drawing/2014/main" val="808830812"/>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Synergies sortantes : présentations (nb)</a:t>
                      </a: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ea typeface="+mn-ea"/>
                          <a:cs typeface="+mn-cs"/>
                        </a:rPr>
                        <a:t>2%</a:t>
                      </a:r>
                    </a:p>
                  </a:txBody>
                  <a:tcPr/>
                </a:tc>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3053747959"/>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Synergies entrantes : capitaux HB placés (K€)</a:t>
                      </a: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ea typeface="+mn-ea"/>
                          <a:cs typeface="+mn-cs"/>
                        </a:rPr>
                        <a:t>2%</a:t>
                      </a:r>
                    </a:p>
                  </a:txBody>
                  <a:tcPr/>
                </a:tc>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4112001846"/>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Collecte brute HB (M€)</a:t>
                      </a: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ea typeface="+mn-ea"/>
                          <a:cs typeface="+mn-cs"/>
                        </a:rPr>
                        <a:t>7,5%</a:t>
                      </a:r>
                    </a:p>
                  </a:txBody>
                  <a:tcPr/>
                </a:tc>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200%</a:t>
                      </a:r>
                    </a:p>
                  </a:txBody>
                  <a:tcPr/>
                </a:tc>
                <a:extLst>
                  <a:ext uri="{0D108BD9-81ED-4DB2-BD59-A6C34878D82A}">
                    <a16:rowId xmlns:a16="http://schemas.microsoft.com/office/drawing/2014/main" val="21950146"/>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Apports capitaux sous mandats (M€)</a:t>
                      </a: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ea typeface="+mn-ea"/>
                          <a:cs typeface="+mn-cs"/>
                        </a:rPr>
                        <a:t>5%</a:t>
                      </a:r>
                    </a:p>
                  </a:txBody>
                  <a:tcPr/>
                </a:tc>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1108773600"/>
                  </a:ext>
                </a:extLst>
              </a:tr>
              <a:tr h="0">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Diversification actifs réels, </a:t>
                      </a:r>
                      <a:r>
                        <a:rPr lang="fr-FR" sz="1000" b="1" kern="1200" dirty="0" err="1">
                          <a:solidFill>
                            <a:schemeClr val="dk1"/>
                          </a:solidFill>
                          <a:latin typeface="Arial Narrow" panose="020B0606020202030204" pitchFamily="34" charset="0"/>
                          <a:ea typeface="+mn-ea"/>
                          <a:cs typeface="+mn-cs"/>
                        </a:rPr>
                        <a:t>private</a:t>
                      </a:r>
                      <a:r>
                        <a:rPr lang="fr-FR" sz="1000" b="1" kern="1200" dirty="0">
                          <a:solidFill>
                            <a:schemeClr val="dk1"/>
                          </a:solidFill>
                          <a:latin typeface="Arial Narrow" panose="020B0606020202030204" pitchFamily="34" charset="0"/>
                          <a:ea typeface="+mn-ea"/>
                          <a:cs typeface="+mn-cs"/>
                        </a:rPr>
                        <a:t> </a:t>
                      </a:r>
                      <a:r>
                        <a:rPr lang="fr-FR" sz="1000" b="1" kern="1200" dirty="0" err="1">
                          <a:solidFill>
                            <a:schemeClr val="dk1"/>
                          </a:solidFill>
                          <a:latin typeface="Arial Narrow" panose="020B0606020202030204" pitchFamily="34" charset="0"/>
                          <a:ea typeface="+mn-ea"/>
                          <a:cs typeface="+mn-cs"/>
                        </a:rPr>
                        <a:t>equity</a:t>
                      </a:r>
                      <a:r>
                        <a:rPr lang="fr-FR" sz="1000" b="1" kern="1200" dirty="0">
                          <a:solidFill>
                            <a:schemeClr val="dk1"/>
                          </a:solidFill>
                          <a:latin typeface="Arial Narrow" panose="020B0606020202030204" pitchFamily="34" charset="0"/>
                          <a:ea typeface="+mn-ea"/>
                          <a:cs typeface="+mn-cs"/>
                        </a:rPr>
                        <a:t> et EMTN (M€)</a:t>
                      </a: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ea typeface="+mn-ea"/>
                          <a:cs typeface="+mn-cs"/>
                        </a:rPr>
                        <a:t>4%</a:t>
                      </a:r>
                    </a:p>
                  </a:txBody>
                  <a:tcPr/>
                </a:tc>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2610147472"/>
                  </a:ext>
                </a:extLst>
              </a:tr>
              <a:tr h="310832">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Diversification UC sur versement, arbitrage € vers UC, OPC non monétaire (M€)</a:t>
                      </a: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ea typeface="+mn-ea"/>
                          <a:cs typeface="+mn-cs"/>
                        </a:rPr>
                        <a:t>4%</a:t>
                      </a:r>
                    </a:p>
                  </a:txBody>
                  <a:tcPr/>
                </a:tc>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2966152928"/>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Immobilier transaction/prescription Angle neuf (nb)</a:t>
                      </a: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ea typeface="+mn-ea"/>
                          <a:cs typeface="+mn-cs"/>
                        </a:rPr>
                        <a:t>2%</a:t>
                      </a:r>
                    </a:p>
                  </a:txBody>
                  <a:tcPr/>
                </a:tc>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1478586375"/>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Immobilier  transaction/prescription Angle neuf (M€)</a:t>
                      </a: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ea typeface="+mn-ea"/>
                          <a:cs typeface="+mn-cs"/>
                        </a:rPr>
                        <a:t>2%</a:t>
                      </a:r>
                    </a:p>
                  </a:txBody>
                  <a:tcPr/>
                </a:tc>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2998673602"/>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Immobilier prescription </a:t>
                      </a:r>
                      <a:r>
                        <a:rPr lang="fr-FR" sz="1000" b="1" kern="1200" dirty="0" err="1">
                          <a:solidFill>
                            <a:schemeClr val="dk1"/>
                          </a:solidFill>
                          <a:latin typeface="Arial Narrow" panose="020B0606020202030204" pitchFamily="34" charset="0"/>
                          <a:ea typeface="+mn-ea"/>
                          <a:cs typeface="+mn-cs"/>
                        </a:rPr>
                        <a:t>Brilhac</a:t>
                      </a:r>
                      <a:r>
                        <a:rPr lang="fr-FR" sz="1000" b="1" kern="1200" dirty="0">
                          <a:solidFill>
                            <a:schemeClr val="dk1"/>
                          </a:solidFill>
                          <a:latin typeface="Arial Narrow" panose="020B0606020202030204" pitchFamily="34" charset="0"/>
                          <a:ea typeface="+mn-ea"/>
                          <a:cs typeface="+mn-cs"/>
                        </a:rPr>
                        <a:t> (nb)</a:t>
                      </a: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ea typeface="+mn-ea"/>
                          <a:cs typeface="+mn-cs"/>
                        </a:rPr>
                        <a:t>2%</a:t>
                      </a:r>
                    </a:p>
                  </a:txBody>
                  <a:tcPr/>
                </a:tc>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2634776560"/>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Capitaux prévoyance (M€) </a:t>
                      </a: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ea typeface="+mn-ea"/>
                          <a:cs typeface="+mn-cs"/>
                        </a:rPr>
                        <a:t>3,5%</a:t>
                      </a:r>
                    </a:p>
                  </a:txBody>
                  <a:tcPr/>
                </a:tc>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150%</a:t>
                      </a:r>
                    </a:p>
                  </a:txBody>
                  <a:tcPr/>
                </a:tc>
                <a:extLst>
                  <a:ext uri="{0D108BD9-81ED-4DB2-BD59-A6C34878D82A}">
                    <a16:rowId xmlns:a16="http://schemas.microsoft.com/office/drawing/2014/main" val="4219861824"/>
                  </a:ext>
                </a:extLst>
              </a:tr>
              <a:tr h="191281">
                <a:tc>
                  <a:txBody>
                    <a:bodyPr/>
                    <a:lstStyle/>
                    <a:p>
                      <a:pPr marL="0" algn="l" defTabSz="914400" rtl="0" eaLnBrk="1" latinLnBrk="0" hangingPunct="1"/>
                      <a:r>
                        <a:rPr lang="fr-FR" sz="1000" b="1" kern="1200" dirty="0">
                          <a:solidFill>
                            <a:srgbClr val="FF0000"/>
                          </a:solidFill>
                          <a:latin typeface="Arial Narrow" panose="020B0606020202030204" pitchFamily="34" charset="0"/>
                          <a:ea typeface="+mn-ea"/>
                          <a:cs typeface="+mn-cs"/>
                        </a:rPr>
                        <a:t>Total </a:t>
                      </a:r>
                    </a:p>
                  </a:txBody>
                  <a:tcPr/>
                </a:tc>
                <a:tc>
                  <a:txBody>
                    <a:bodyPr/>
                    <a:lstStyle/>
                    <a:p>
                      <a:pPr marL="0" algn="ctr" defTabSz="914400" rtl="0" eaLnBrk="1" latinLnBrk="0" hangingPunct="1"/>
                      <a:r>
                        <a:rPr lang="fr-FR" sz="1000" b="1" kern="1200" dirty="0">
                          <a:solidFill>
                            <a:srgbClr val="FF0000"/>
                          </a:solidFill>
                          <a:latin typeface="Arial Narrow" panose="020B0606020202030204" pitchFamily="34" charset="0"/>
                          <a:ea typeface="+mn-ea"/>
                          <a:cs typeface="+mn-cs"/>
                        </a:rPr>
                        <a:t>50%</a:t>
                      </a:r>
                    </a:p>
                  </a:txBody>
                  <a:tcPr/>
                </a:tc>
                <a:tc>
                  <a:txBody>
                    <a:bodyPr/>
                    <a:lstStyle/>
                    <a:p>
                      <a:pPr marL="0" algn="l" defTabSz="914400" rtl="0" eaLnBrk="1" latinLnBrk="0" hangingPunct="1"/>
                      <a:endParaRPr lang="fr-FR" sz="1000" b="1" kern="1200" dirty="0">
                        <a:solidFill>
                          <a:schemeClr val="dk1"/>
                        </a:solidFill>
                        <a:latin typeface="Arial Narrow" panose="020B0606020202030204" pitchFamily="34" charset="0"/>
                        <a:ea typeface="+mn-ea"/>
                        <a:cs typeface="+mn-cs"/>
                      </a:endParaRPr>
                    </a:p>
                  </a:txBody>
                  <a:tcPr/>
                </a:tc>
                <a:extLst>
                  <a:ext uri="{0D108BD9-81ED-4DB2-BD59-A6C34878D82A}">
                    <a16:rowId xmlns:a16="http://schemas.microsoft.com/office/drawing/2014/main" val="3359722096"/>
                  </a:ext>
                </a:extLst>
              </a:tr>
            </a:tbl>
          </a:graphicData>
        </a:graphic>
      </p:graphicFrame>
      <p:pic>
        <p:nvPicPr>
          <p:cNvPr id="11" name="Picture 10" descr="Icône New&quot; - Images et vidéos libres de droits | Adobe Stock">
            <a:extLst>
              <a:ext uri="{FF2B5EF4-FFF2-40B4-BE49-F238E27FC236}">
                <a16:creationId xmlns:a16="http://schemas.microsoft.com/office/drawing/2014/main" id="{478275FF-EE68-690B-0A19-372BD0BE033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54880" y="9366091"/>
            <a:ext cx="301589" cy="30158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0" descr="Icône New&quot; - Images et vidéos libres de droits | Adobe Stock">
            <a:extLst>
              <a:ext uri="{FF2B5EF4-FFF2-40B4-BE49-F238E27FC236}">
                <a16:creationId xmlns:a16="http://schemas.microsoft.com/office/drawing/2014/main" id="{CF699822-BBE3-5EFF-FE4D-5B80206CFA5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54884" y="7770660"/>
            <a:ext cx="301589" cy="30158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Icône New&quot; - Images et vidéos libres de droits | Adobe Stock">
            <a:extLst>
              <a:ext uri="{FF2B5EF4-FFF2-40B4-BE49-F238E27FC236}">
                <a16:creationId xmlns:a16="http://schemas.microsoft.com/office/drawing/2014/main" id="{C0271087-6F9D-CDF9-D529-6FB5C34633F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54883" y="7265318"/>
            <a:ext cx="301589" cy="30158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0" descr="Icône New&quot; - Images et vidéos libres de droits | Adobe Stock">
            <a:extLst>
              <a:ext uri="{FF2B5EF4-FFF2-40B4-BE49-F238E27FC236}">
                <a16:creationId xmlns:a16="http://schemas.microsoft.com/office/drawing/2014/main" id="{38577D1D-56A4-9AAE-B077-4C015A4F0D7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54882" y="7020306"/>
            <a:ext cx="301589" cy="30158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0" descr="Icône New&quot; - Images et vidéos libres de droits | Adobe Stock">
            <a:extLst>
              <a:ext uri="{FF2B5EF4-FFF2-40B4-BE49-F238E27FC236}">
                <a16:creationId xmlns:a16="http://schemas.microsoft.com/office/drawing/2014/main" id="{3605892A-7651-C53B-7F40-73CDD07C9EE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54881" y="6529559"/>
            <a:ext cx="301589" cy="30158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0" descr="Icône New&quot; - Images et vidéos libres de droits | Adobe Stock">
            <a:extLst>
              <a:ext uri="{FF2B5EF4-FFF2-40B4-BE49-F238E27FC236}">
                <a16:creationId xmlns:a16="http://schemas.microsoft.com/office/drawing/2014/main" id="{5C521EFB-3165-4664-3330-D3003A29C19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54880" y="6254754"/>
            <a:ext cx="301589" cy="30158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8" name="Tableau 20">
            <a:extLst>
              <a:ext uri="{FF2B5EF4-FFF2-40B4-BE49-F238E27FC236}">
                <a16:creationId xmlns:a16="http://schemas.microsoft.com/office/drawing/2014/main" id="{9637D4C8-B1B8-7536-6F0E-BBF8C8A47D62}"/>
              </a:ext>
            </a:extLst>
          </p:cNvPr>
          <p:cNvGraphicFramePr>
            <a:graphicFrameLocks noGrp="1"/>
          </p:cNvGraphicFramePr>
          <p:nvPr>
            <p:extLst>
              <p:ext uri="{D42A27DB-BD31-4B8C-83A1-F6EECF244321}">
                <p14:modId xmlns:p14="http://schemas.microsoft.com/office/powerpoint/2010/main" val="2664780028"/>
              </p:ext>
            </p:extLst>
          </p:nvPr>
        </p:nvGraphicFramePr>
        <p:xfrm>
          <a:off x="8038" y="5315339"/>
          <a:ext cx="2497567" cy="1844040"/>
        </p:xfrm>
        <a:graphic>
          <a:graphicData uri="http://schemas.openxmlformats.org/drawingml/2006/table">
            <a:tbl>
              <a:tblPr firstRow="1" bandRow="1">
                <a:tableStyleId>{21E4AEA4-8DFA-4A89-87EB-49C32662AFE0}</a:tableStyleId>
              </a:tblPr>
              <a:tblGrid>
                <a:gridCol w="1584176">
                  <a:extLst>
                    <a:ext uri="{9D8B030D-6E8A-4147-A177-3AD203B41FA5}">
                      <a16:colId xmlns:a16="http://schemas.microsoft.com/office/drawing/2014/main" val="4274566452"/>
                    </a:ext>
                  </a:extLst>
                </a:gridCol>
                <a:gridCol w="913391">
                  <a:extLst>
                    <a:ext uri="{9D8B030D-6E8A-4147-A177-3AD203B41FA5}">
                      <a16:colId xmlns:a16="http://schemas.microsoft.com/office/drawing/2014/main" val="888754927"/>
                    </a:ext>
                  </a:extLst>
                </a:gridCol>
              </a:tblGrid>
              <a:tr h="139435">
                <a:tc>
                  <a:txBody>
                    <a:bodyPr/>
                    <a:lstStyle/>
                    <a:p>
                      <a:pPr algn="ctr"/>
                      <a:r>
                        <a:rPr lang="fr-FR" sz="1100" b="1" u="sng" kern="1200" dirty="0">
                          <a:solidFill>
                            <a:schemeClr val="lt1"/>
                          </a:solidFill>
                          <a:latin typeface="Arial Narrow" panose="020B0606020202030204" pitchFamily="34" charset="0"/>
                        </a:rPr>
                        <a:t>Part individuelle</a:t>
                      </a:r>
                      <a:endParaRPr lang="fr-FR" sz="1100" b="1" u="sng" kern="1200" dirty="0">
                        <a:solidFill>
                          <a:schemeClr val="lt1"/>
                        </a:solidFill>
                        <a:latin typeface="Arial Narrow" panose="020B0606020202030204" pitchFamily="34" charset="0"/>
                        <a:ea typeface="+mn-ea"/>
                        <a:cs typeface="+mn-cs"/>
                      </a:endParaRPr>
                    </a:p>
                  </a:txBody>
                  <a:tcPr/>
                </a:tc>
                <a:tc>
                  <a:txBody>
                    <a:bodyPr/>
                    <a:lstStyle/>
                    <a:p>
                      <a:pPr algn="ctr"/>
                      <a:r>
                        <a:rPr lang="fr-FR" sz="1100" b="1" u="sng" kern="1200" dirty="0">
                          <a:solidFill>
                            <a:schemeClr val="lt1"/>
                          </a:solidFill>
                          <a:latin typeface="Arial Narrow" panose="020B0606020202030204" pitchFamily="34" charset="0"/>
                        </a:rPr>
                        <a:t>Poids </a:t>
                      </a:r>
                      <a:endParaRPr lang="fr-FR" sz="1100" b="1" u="sng" kern="1200" dirty="0">
                        <a:solidFill>
                          <a:schemeClr val="lt1"/>
                        </a:solidFill>
                        <a:latin typeface="Arial Narrow" panose="020B0606020202030204" pitchFamily="34" charset="0"/>
                        <a:ea typeface="+mn-ea"/>
                        <a:cs typeface="+mn-cs"/>
                      </a:endParaRPr>
                    </a:p>
                  </a:txBody>
                  <a:tcPr/>
                </a:tc>
                <a:extLst>
                  <a:ext uri="{0D108BD9-81ED-4DB2-BD59-A6C34878D82A}">
                    <a16:rowId xmlns:a16="http://schemas.microsoft.com/office/drawing/2014/main" val="1126707824"/>
                  </a:ext>
                </a:extLst>
              </a:tr>
              <a:tr h="390862">
                <a:tc>
                  <a:txBody>
                    <a:bodyPr/>
                    <a:lstStyle/>
                    <a:p>
                      <a:r>
                        <a:rPr lang="fr-FR" sz="1000" b="1" kern="1200" dirty="0">
                          <a:solidFill>
                            <a:schemeClr val="dk1"/>
                          </a:solidFill>
                          <a:latin typeface="Arial Narrow" panose="020B0606020202030204" pitchFamily="34" charset="0"/>
                        </a:rPr>
                        <a:t>Consolider le niveau de professionnalisation</a:t>
                      </a:r>
                      <a:endParaRPr lang="fr-FR" sz="1000" b="1" kern="1200" dirty="0">
                        <a:solidFill>
                          <a:schemeClr val="dk1"/>
                        </a:solidFill>
                        <a:latin typeface="Arial Narrow" panose="020B0606020202030204" pitchFamily="34" charset="0"/>
                        <a:ea typeface="+mn-ea"/>
                        <a:cs typeface="+mn-cs"/>
                      </a:endParaRPr>
                    </a:p>
                  </a:txBody>
                  <a:tcPr/>
                </a:tc>
                <a:tc rowSpan="4">
                  <a:txBody>
                    <a:bodyPr/>
                    <a:lstStyle/>
                    <a:p>
                      <a:endParaRPr lang="fr-FR" sz="1200" b="1" kern="1200" dirty="0">
                        <a:solidFill>
                          <a:schemeClr val="dk1"/>
                        </a:solidFill>
                        <a:latin typeface="Arial Narrow" panose="020B0606020202030204" pitchFamily="34" charset="0"/>
                      </a:endParaRPr>
                    </a:p>
                    <a:p>
                      <a:endParaRPr lang="fr-FR" sz="1200" b="1" kern="1200" dirty="0">
                        <a:solidFill>
                          <a:schemeClr val="dk1"/>
                        </a:solidFill>
                        <a:latin typeface="Arial Narrow" panose="020B0606020202030204" pitchFamily="34" charset="0"/>
                      </a:endParaRPr>
                    </a:p>
                    <a:p>
                      <a:pPr algn="ctr"/>
                      <a:endParaRPr lang="fr-FR" sz="1600" b="1" kern="1200" dirty="0">
                        <a:solidFill>
                          <a:srgbClr val="FF0000"/>
                        </a:solidFill>
                        <a:latin typeface="Arial Narrow" panose="020B0606020202030204" pitchFamily="34" charset="0"/>
                      </a:endParaRPr>
                    </a:p>
                    <a:p>
                      <a:pPr algn="ctr"/>
                      <a:r>
                        <a:rPr lang="fr-FR" sz="1600" b="1" kern="1200" dirty="0">
                          <a:solidFill>
                            <a:srgbClr val="FF0000"/>
                          </a:solidFill>
                          <a:latin typeface="Arial Narrow" panose="020B0606020202030204" pitchFamily="34" charset="0"/>
                        </a:rPr>
                        <a:t>50%</a:t>
                      </a:r>
                      <a:endParaRPr lang="fr-FR" sz="1600" b="1" kern="1200" dirty="0">
                        <a:solidFill>
                          <a:srgbClr val="FF0000"/>
                        </a:solidFill>
                        <a:latin typeface="Arial Narrow" panose="020B0606020202030204" pitchFamily="34" charset="0"/>
                        <a:ea typeface="+mn-ea"/>
                        <a:cs typeface="+mn-cs"/>
                      </a:endParaRPr>
                    </a:p>
                  </a:txBody>
                  <a:tcPr/>
                </a:tc>
                <a:extLst>
                  <a:ext uri="{0D108BD9-81ED-4DB2-BD59-A6C34878D82A}">
                    <a16:rowId xmlns:a16="http://schemas.microsoft.com/office/drawing/2014/main" val="1567378451"/>
                  </a:ext>
                </a:extLst>
              </a:tr>
              <a:tr h="280619">
                <a:tc>
                  <a:txBody>
                    <a:bodyPr/>
                    <a:lstStyle/>
                    <a:p>
                      <a:r>
                        <a:rPr lang="fr-FR" sz="1000" b="1" kern="1200" dirty="0" err="1">
                          <a:solidFill>
                            <a:schemeClr val="dk1"/>
                          </a:solidFill>
                          <a:latin typeface="Arial Narrow" panose="020B0606020202030204" pitchFamily="34" charset="0"/>
                        </a:rPr>
                        <a:t>Etre</a:t>
                      </a:r>
                      <a:r>
                        <a:rPr lang="fr-FR" sz="1000" b="1" kern="1200" dirty="0">
                          <a:solidFill>
                            <a:schemeClr val="dk1"/>
                          </a:solidFill>
                          <a:latin typeface="Arial Narrow" panose="020B0606020202030204" pitchFamily="34" charset="0"/>
                        </a:rPr>
                        <a:t> acteur de la transformation des synergies</a:t>
                      </a:r>
                      <a:endParaRPr lang="fr-FR" sz="1000" b="1" kern="1200" dirty="0">
                        <a:solidFill>
                          <a:schemeClr val="dk1"/>
                        </a:solidFill>
                        <a:latin typeface="Arial Narrow" panose="020B0606020202030204" pitchFamily="34" charset="0"/>
                        <a:ea typeface="+mn-ea"/>
                        <a:cs typeface="+mn-cs"/>
                      </a:endParaRPr>
                    </a:p>
                  </a:txBody>
                  <a:tcPr/>
                </a:tc>
                <a:tc vMerge="1">
                  <a:txBody>
                    <a:bodyPr/>
                    <a:lstStyle/>
                    <a:p>
                      <a:endParaRPr lang="fr-FR" dirty="0"/>
                    </a:p>
                  </a:txBody>
                  <a:tcPr/>
                </a:tc>
                <a:extLst>
                  <a:ext uri="{0D108BD9-81ED-4DB2-BD59-A6C34878D82A}">
                    <a16:rowId xmlns:a16="http://schemas.microsoft.com/office/drawing/2014/main" val="3179810650"/>
                  </a:ext>
                </a:extLst>
              </a:tr>
              <a:tr h="170376">
                <a:tc>
                  <a:txBody>
                    <a:bodyPr/>
                    <a:lstStyle/>
                    <a:p>
                      <a:r>
                        <a:rPr lang="fr-FR" sz="1000" b="1" kern="1200" dirty="0">
                          <a:solidFill>
                            <a:schemeClr val="dk1"/>
                          </a:solidFill>
                          <a:latin typeface="Arial Narrow" panose="020B0606020202030204" pitchFamily="34" charset="0"/>
                        </a:rPr>
                        <a:t>Développer les portefeuilles</a:t>
                      </a:r>
                      <a:endParaRPr lang="fr-FR" sz="1000" b="1" kern="1200" dirty="0">
                        <a:solidFill>
                          <a:schemeClr val="dk1"/>
                        </a:solidFill>
                        <a:latin typeface="Arial Narrow" panose="020B0606020202030204" pitchFamily="34" charset="0"/>
                        <a:ea typeface="+mn-ea"/>
                        <a:cs typeface="+mn-cs"/>
                      </a:endParaRPr>
                    </a:p>
                  </a:txBody>
                  <a:tcPr/>
                </a:tc>
                <a:tc vMerge="1">
                  <a:txBody>
                    <a:bodyPr/>
                    <a:lstStyle/>
                    <a:p>
                      <a:endParaRPr lang="fr-FR" dirty="0"/>
                    </a:p>
                  </a:txBody>
                  <a:tcPr/>
                </a:tc>
                <a:extLst>
                  <a:ext uri="{0D108BD9-81ED-4DB2-BD59-A6C34878D82A}">
                    <a16:rowId xmlns:a16="http://schemas.microsoft.com/office/drawing/2014/main" val="828435087"/>
                  </a:ext>
                </a:extLst>
              </a:tr>
              <a:tr h="170376">
                <a:tc>
                  <a:txBody>
                    <a:bodyPr/>
                    <a:lstStyle/>
                    <a:p>
                      <a:r>
                        <a:rPr lang="fr-FR" sz="1000" b="1" kern="1200" dirty="0">
                          <a:solidFill>
                            <a:schemeClr val="dk1"/>
                          </a:solidFill>
                          <a:latin typeface="Arial Narrow" panose="020B0606020202030204" pitchFamily="34" charset="0"/>
                        </a:rPr>
                        <a:t>Renforcer le niveau d’expertise </a:t>
                      </a:r>
                      <a:endParaRPr lang="fr-FR" sz="1000" b="1" kern="1200" dirty="0">
                        <a:solidFill>
                          <a:schemeClr val="dk1"/>
                        </a:solidFill>
                        <a:latin typeface="Arial Narrow" panose="020B0606020202030204" pitchFamily="34" charset="0"/>
                        <a:ea typeface="+mn-ea"/>
                        <a:cs typeface="+mn-cs"/>
                      </a:endParaRPr>
                    </a:p>
                  </a:txBody>
                  <a:tcPr/>
                </a:tc>
                <a:tc vMerge="1">
                  <a:txBody>
                    <a:bodyPr/>
                    <a:lstStyle/>
                    <a:p>
                      <a:endParaRPr lang="fr-FR" dirty="0"/>
                    </a:p>
                  </a:txBody>
                  <a:tcPr/>
                </a:tc>
                <a:extLst>
                  <a:ext uri="{0D108BD9-81ED-4DB2-BD59-A6C34878D82A}">
                    <a16:rowId xmlns:a16="http://schemas.microsoft.com/office/drawing/2014/main" val="3137814860"/>
                  </a:ext>
                </a:extLst>
              </a:tr>
            </a:tbl>
          </a:graphicData>
        </a:graphic>
      </p:graphicFrame>
      <p:sp>
        <p:nvSpPr>
          <p:cNvPr id="19" name="ZoneTexte 18">
            <a:extLst>
              <a:ext uri="{FF2B5EF4-FFF2-40B4-BE49-F238E27FC236}">
                <a16:creationId xmlns:a16="http://schemas.microsoft.com/office/drawing/2014/main" id="{D959D696-BE21-83B3-A8E8-6BDE2E7277E2}"/>
              </a:ext>
            </a:extLst>
          </p:cNvPr>
          <p:cNvSpPr txBox="1"/>
          <p:nvPr/>
        </p:nvSpPr>
        <p:spPr>
          <a:xfrm>
            <a:off x="74576" y="7738736"/>
            <a:ext cx="2497567" cy="892552"/>
          </a:xfrm>
          <a:prstGeom prst="rect">
            <a:avLst/>
          </a:prstGeom>
          <a:noFill/>
        </p:spPr>
        <p:txBody>
          <a:bodyPr wrap="square" rtlCol="0">
            <a:spAutoFit/>
          </a:bodyPr>
          <a:lstStyle/>
          <a:p>
            <a:r>
              <a:rPr lang="fr-FR" sz="1300" b="1" dirty="0">
                <a:latin typeface="Arial Narrow" panose="020B0606020202030204" pitchFamily="34" charset="0"/>
              </a:rPr>
              <a:t>Le périmètre est de niveau pôle, sauf le TZD de niveau DBP pour pondérer la qualité des EER et la révision CTC de la base client. </a:t>
            </a:r>
          </a:p>
        </p:txBody>
      </p:sp>
    </p:spTree>
    <p:extLst>
      <p:ext uri="{BB962C8B-B14F-4D97-AF65-F5344CB8AC3E}">
        <p14:creationId xmlns:p14="http://schemas.microsoft.com/office/powerpoint/2010/main" val="33325208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C:\Users\Cycy\Downloads\Logo Cfdt LcL_verti slog 20cmx10cm (1).jpg">
            <a:extLst>
              <a:ext uri="{FF2B5EF4-FFF2-40B4-BE49-F238E27FC236}">
                <a16:creationId xmlns:a16="http://schemas.microsoft.com/office/drawing/2014/main" id="{8B67A6E4-419C-91F6-A95E-93C5BE0DF3A6}"/>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838" y="29477"/>
            <a:ext cx="1067906" cy="2007359"/>
          </a:xfrm>
          <a:prstGeom prst="rect">
            <a:avLst/>
          </a:prstGeom>
          <a:noFill/>
          <a:ln>
            <a:noFill/>
          </a:ln>
        </p:spPr>
      </p:pic>
      <p:graphicFrame>
        <p:nvGraphicFramePr>
          <p:cNvPr id="5" name="Tableau 20">
            <a:extLst>
              <a:ext uri="{FF2B5EF4-FFF2-40B4-BE49-F238E27FC236}">
                <a16:creationId xmlns:a16="http://schemas.microsoft.com/office/drawing/2014/main" id="{7D66EE2E-E0C5-7F9A-08F4-E8AC9042CC60}"/>
              </a:ext>
            </a:extLst>
          </p:cNvPr>
          <p:cNvGraphicFramePr>
            <a:graphicFrameLocks noGrp="1"/>
          </p:cNvGraphicFramePr>
          <p:nvPr>
            <p:extLst>
              <p:ext uri="{D42A27DB-BD31-4B8C-83A1-F6EECF244321}">
                <p14:modId xmlns:p14="http://schemas.microsoft.com/office/powerpoint/2010/main" val="1156695919"/>
              </p:ext>
            </p:extLst>
          </p:nvPr>
        </p:nvGraphicFramePr>
        <p:xfrm>
          <a:off x="1176799" y="440408"/>
          <a:ext cx="2396217" cy="1783080"/>
        </p:xfrm>
        <a:graphic>
          <a:graphicData uri="http://schemas.openxmlformats.org/drawingml/2006/table">
            <a:tbl>
              <a:tblPr firstRow="1" bandRow="1">
                <a:tableStyleId>{00A15C55-8517-42AA-B614-E9B94910E393}</a:tableStyleId>
              </a:tblPr>
              <a:tblGrid>
                <a:gridCol w="1519891">
                  <a:extLst>
                    <a:ext uri="{9D8B030D-6E8A-4147-A177-3AD203B41FA5}">
                      <a16:colId xmlns:a16="http://schemas.microsoft.com/office/drawing/2014/main" val="4274566452"/>
                    </a:ext>
                  </a:extLst>
                </a:gridCol>
                <a:gridCol w="876326">
                  <a:extLst>
                    <a:ext uri="{9D8B030D-6E8A-4147-A177-3AD203B41FA5}">
                      <a16:colId xmlns:a16="http://schemas.microsoft.com/office/drawing/2014/main" val="888754927"/>
                    </a:ext>
                  </a:extLst>
                </a:gridCol>
              </a:tblGrid>
              <a:tr h="139435">
                <a:tc>
                  <a:txBody>
                    <a:bodyPr/>
                    <a:lstStyle/>
                    <a:p>
                      <a:pPr algn="ctr"/>
                      <a:r>
                        <a:rPr lang="fr-FR" sz="1100" b="1" u="sng" kern="1200" dirty="0">
                          <a:solidFill>
                            <a:schemeClr val="lt1"/>
                          </a:solidFill>
                          <a:latin typeface="Arial Narrow" panose="020B0606020202030204" pitchFamily="34" charset="0"/>
                        </a:rPr>
                        <a:t>Part individuelle</a:t>
                      </a:r>
                      <a:endParaRPr lang="fr-FR" sz="1100" b="1" u="sng" kern="1200" dirty="0">
                        <a:solidFill>
                          <a:schemeClr val="lt1"/>
                        </a:solidFill>
                        <a:latin typeface="Arial Narrow" panose="020B0606020202030204" pitchFamily="34" charset="0"/>
                        <a:ea typeface="+mn-ea"/>
                        <a:cs typeface="+mn-cs"/>
                      </a:endParaRPr>
                    </a:p>
                  </a:txBody>
                  <a:tcPr/>
                </a:tc>
                <a:tc>
                  <a:txBody>
                    <a:bodyPr/>
                    <a:lstStyle/>
                    <a:p>
                      <a:pPr algn="ctr"/>
                      <a:r>
                        <a:rPr lang="fr-FR" sz="1100" b="1" u="sng" kern="1200" dirty="0">
                          <a:solidFill>
                            <a:schemeClr val="lt1"/>
                          </a:solidFill>
                          <a:latin typeface="Arial Narrow" panose="020B0606020202030204" pitchFamily="34" charset="0"/>
                        </a:rPr>
                        <a:t>Poids </a:t>
                      </a:r>
                      <a:endParaRPr lang="fr-FR" sz="1100" b="1" u="sng" kern="1200" dirty="0">
                        <a:solidFill>
                          <a:schemeClr val="lt1"/>
                        </a:solidFill>
                        <a:latin typeface="Arial Narrow" panose="020B0606020202030204" pitchFamily="34" charset="0"/>
                        <a:ea typeface="+mn-ea"/>
                        <a:cs typeface="+mn-cs"/>
                      </a:endParaRPr>
                    </a:p>
                  </a:txBody>
                  <a:tcPr/>
                </a:tc>
                <a:extLst>
                  <a:ext uri="{0D108BD9-81ED-4DB2-BD59-A6C34878D82A}">
                    <a16:rowId xmlns:a16="http://schemas.microsoft.com/office/drawing/2014/main" val="1126707824"/>
                  </a:ext>
                </a:extLst>
              </a:tr>
              <a:tr h="390862">
                <a:tc>
                  <a:txBody>
                    <a:bodyPr/>
                    <a:lstStyle/>
                    <a:p>
                      <a:r>
                        <a:rPr lang="fr-FR" sz="1000" b="1" kern="1200" dirty="0">
                          <a:solidFill>
                            <a:schemeClr val="dk1"/>
                          </a:solidFill>
                          <a:latin typeface="Arial Narrow" panose="020B0606020202030204" pitchFamily="34" charset="0"/>
                        </a:rPr>
                        <a:t>Savoir-faire et engagement individuel et collectif</a:t>
                      </a:r>
                      <a:endParaRPr lang="fr-FR" sz="1000" b="1" kern="1200" dirty="0">
                        <a:solidFill>
                          <a:schemeClr val="dk1"/>
                        </a:solidFill>
                        <a:latin typeface="Arial Narrow" panose="020B0606020202030204" pitchFamily="34" charset="0"/>
                        <a:ea typeface="+mn-ea"/>
                        <a:cs typeface="+mn-cs"/>
                      </a:endParaRPr>
                    </a:p>
                  </a:txBody>
                  <a:tcPr/>
                </a:tc>
                <a:tc rowSpan="5">
                  <a:txBody>
                    <a:bodyPr/>
                    <a:lstStyle/>
                    <a:p>
                      <a:endParaRPr lang="fr-FR" sz="1200" b="1" kern="1200" dirty="0">
                        <a:solidFill>
                          <a:schemeClr val="dk1"/>
                        </a:solidFill>
                        <a:latin typeface="Arial Narrow" panose="020B0606020202030204" pitchFamily="34" charset="0"/>
                      </a:endParaRPr>
                    </a:p>
                    <a:p>
                      <a:endParaRPr lang="fr-FR" sz="1200" b="1" kern="1200" dirty="0">
                        <a:solidFill>
                          <a:schemeClr val="dk1"/>
                        </a:solidFill>
                        <a:latin typeface="Arial Narrow" panose="020B0606020202030204" pitchFamily="34" charset="0"/>
                      </a:endParaRPr>
                    </a:p>
                    <a:p>
                      <a:pPr algn="ctr"/>
                      <a:endParaRPr lang="fr-FR" sz="1600" b="1" kern="1200" dirty="0">
                        <a:solidFill>
                          <a:srgbClr val="FF0000"/>
                        </a:solidFill>
                        <a:latin typeface="Arial Narrow" panose="020B0606020202030204" pitchFamily="34" charset="0"/>
                      </a:endParaRPr>
                    </a:p>
                    <a:p>
                      <a:pPr algn="ctr"/>
                      <a:r>
                        <a:rPr lang="fr-FR" sz="1600" b="1" kern="1200" dirty="0">
                          <a:solidFill>
                            <a:srgbClr val="FF0000"/>
                          </a:solidFill>
                          <a:latin typeface="Arial Narrow" panose="020B0606020202030204" pitchFamily="34" charset="0"/>
                        </a:rPr>
                        <a:t>30%</a:t>
                      </a:r>
                      <a:endParaRPr lang="fr-FR" sz="1600" b="1" kern="1200" dirty="0">
                        <a:solidFill>
                          <a:srgbClr val="FF0000"/>
                        </a:solidFill>
                        <a:latin typeface="Arial Narrow" panose="020B0606020202030204" pitchFamily="34" charset="0"/>
                        <a:ea typeface="+mn-ea"/>
                        <a:cs typeface="+mn-cs"/>
                      </a:endParaRPr>
                    </a:p>
                  </a:txBody>
                  <a:tcPr/>
                </a:tc>
                <a:extLst>
                  <a:ext uri="{0D108BD9-81ED-4DB2-BD59-A6C34878D82A}">
                    <a16:rowId xmlns:a16="http://schemas.microsoft.com/office/drawing/2014/main" val="1567378451"/>
                  </a:ext>
                </a:extLst>
              </a:tr>
              <a:tr h="280619">
                <a:tc>
                  <a:txBody>
                    <a:bodyPr/>
                    <a:lstStyle/>
                    <a:p>
                      <a:r>
                        <a:rPr lang="fr-FR" sz="1000" b="1" kern="1200" dirty="0">
                          <a:solidFill>
                            <a:schemeClr val="dk1"/>
                          </a:solidFill>
                          <a:latin typeface="Arial Narrow" panose="020B0606020202030204" pitchFamily="34" charset="0"/>
                        </a:rPr>
                        <a:t>Activité et dynamique commerciale</a:t>
                      </a:r>
                      <a:endParaRPr lang="fr-FR" sz="1000" b="1" kern="1200" dirty="0">
                        <a:solidFill>
                          <a:schemeClr val="dk1"/>
                        </a:solidFill>
                        <a:latin typeface="Arial Narrow" panose="020B0606020202030204" pitchFamily="34" charset="0"/>
                        <a:ea typeface="+mn-ea"/>
                        <a:cs typeface="+mn-cs"/>
                      </a:endParaRPr>
                    </a:p>
                  </a:txBody>
                  <a:tcPr/>
                </a:tc>
                <a:tc vMerge="1">
                  <a:txBody>
                    <a:bodyPr/>
                    <a:lstStyle/>
                    <a:p>
                      <a:endParaRPr lang="fr-FR" dirty="0"/>
                    </a:p>
                  </a:txBody>
                  <a:tcPr/>
                </a:tc>
                <a:extLst>
                  <a:ext uri="{0D108BD9-81ED-4DB2-BD59-A6C34878D82A}">
                    <a16:rowId xmlns:a16="http://schemas.microsoft.com/office/drawing/2014/main" val="3179810650"/>
                  </a:ext>
                </a:extLst>
              </a:tr>
              <a:tr h="170376">
                <a:tc>
                  <a:txBody>
                    <a:bodyPr/>
                    <a:lstStyle/>
                    <a:p>
                      <a:r>
                        <a:rPr lang="fr-FR" sz="1000" b="1" kern="1200" dirty="0">
                          <a:solidFill>
                            <a:schemeClr val="dk1"/>
                          </a:solidFill>
                          <a:latin typeface="Arial Narrow" panose="020B0606020202030204" pitchFamily="34" charset="0"/>
                        </a:rPr>
                        <a:t>Synergies </a:t>
                      </a:r>
                      <a:endParaRPr lang="fr-FR" sz="1000" b="1" kern="1200" dirty="0">
                        <a:solidFill>
                          <a:schemeClr val="dk1"/>
                        </a:solidFill>
                        <a:latin typeface="Arial Narrow" panose="020B0606020202030204" pitchFamily="34" charset="0"/>
                        <a:ea typeface="+mn-ea"/>
                        <a:cs typeface="+mn-cs"/>
                      </a:endParaRPr>
                    </a:p>
                  </a:txBody>
                  <a:tcPr/>
                </a:tc>
                <a:tc vMerge="1">
                  <a:txBody>
                    <a:bodyPr/>
                    <a:lstStyle/>
                    <a:p>
                      <a:endParaRPr lang="fr-FR" dirty="0"/>
                    </a:p>
                  </a:txBody>
                  <a:tcPr/>
                </a:tc>
                <a:extLst>
                  <a:ext uri="{0D108BD9-81ED-4DB2-BD59-A6C34878D82A}">
                    <a16:rowId xmlns:a16="http://schemas.microsoft.com/office/drawing/2014/main" val="828435087"/>
                  </a:ext>
                </a:extLst>
              </a:tr>
              <a:tr h="170376">
                <a:tc>
                  <a:txBody>
                    <a:bodyPr/>
                    <a:lstStyle/>
                    <a:p>
                      <a:r>
                        <a:rPr lang="fr-FR" sz="1000" b="1" kern="1200" dirty="0">
                          <a:solidFill>
                            <a:schemeClr val="dk1"/>
                          </a:solidFill>
                          <a:latin typeface="Arial Narrow" panose="020B0606020202030204" pitchFamily="34" charset="0"/>
                        </a:rPr>
                        <a:t>Satisfaction clients</a:t>
                      </a:r>
                      <a:endParaRPr lang="fr-FR" sz="1000" b="1" kern="1200" dirty="0">
                        <a:solidFill>
                          <a:schemeClr val="dk1"/>
                        </a:solidFill>
                        <a:latin typeface="Arial Narrow" panose="020B0606020202030204" pitchFamily="34" charset="0"/>
                        <a:ea typeface="+mn-ea"/>
                        <a:cs typeface="+mn-cs"/>
                      </a:endParaRPr>
                    </a:p>
                  </a:txBody>
                  <a:tcPr/>
                </a:tc>
                <a:tc vMerge="1">
                  <a:txBody>
                    <a:bodyPr/>
                    <a:lstStyle/>
                    <a:p>
                      <a:endParaRPr lang="fr-FR" dirty="0"/>
                    </a:p>
                  </a:txBody>
                  <a:tcPr/>
                </a:tc>
                <a:extLst>
                  <a:ext uri="{0D108BD9-81ED-4DB2-BD59-A6C34878D82A}">
                    <a16:rowId xmlns:a16="http://schemas.microsoft.com/office/drawing/2014/main" val="3137814860"/>
                  </a:ext>
                </a:extLst>
              </a:tr>
              <a:tr h="170376">
                <a:tc>
                  <a:txBody>
                    <a:bodyPr/>
                    <a:lstStyle/>
                    <a:p>
                      <a:r>
                        <a:rPr lang="fr-FR" sz="1000" b="1" kern="1200" dirty="0">
                          <a:solidFill>
                            <a:schemeClr val="dk1"/>
                          </a:solidFill>
                          <a:latin typeface="Arial Narrow" panose="020B0606020202030204" pitchFamily="34" charset="0"/>
                          <a:ea typeface="+mn-ea"/>
                          <a:cs typeface="+mn-cs"/>
                        </a:rPr>
                        <a:t>Risque et conformité</a:t>
                      </a:r>
                    </a:p>
                  </a:txBody>
                  <a:tcPr/>
                </a:tc>
                <a:tc vMerge="1">
                  <a:txBody>
                    <a:bodyPr/>
                    <a:lstStyle/>
                    <a:p>
                      <a:pPr algn="ctr"/>
                      <a:endParaRPr lang="fr-FR" sz="1600" b="1" kern="1200" dirty="0">
                        <a:solidFill>
                          <a:srgbClr val="FF0000"/>
                        </a:solidFill>
                        <a:latin typeface="Arial Narrow" panose="020B0606020202030204" pitchFamily="34" charset="0"/>
                        <a:ea typeface="+mn-ea"/>
                        <a:cs typeface="+mn-cs"/>
                      </a:endParaRPr>
                    </a:p>
                  </a:txBody>
                  <a:tcPr/>
                </a:tc>
                <a:extLst>
                  <a:ext uri="{0D108BD9-81ED-4DB2-BD59-A6C34878D82A}">
                    <a16:rowId xmlns:a16="http://schemas.microsoft.com/office/drawing/2014/main" val="1744123914"/>
                  </a:ext>
                </a:extLst>
              </a:tr>
            </a:tbl>
          </a:graphicData>
        </a:graphic>
      </p:graphicFrame>
      <p:graphicFrame>
        <p:nvGraphicFramePr>
          <p:cNvPr id="6" name="Tableau 19">
            <a:extLst>
              <a:ext uri="{FF2B5EF4-FFF2-40B4-BE49-F238E27FC236}">
                <a16:creationId xmlns:a16="http://schemas.microsoft.com/office/drawing/2014/main" id="{F6609FEE-3C93-8905-7E62-8F4288ED6B5D}"/>
              </a:ext>
            </a:extLst>
          </p:cNvPr>
          <p:cNvGraphicFramePr>
            <a:graphicFrameLocks noGrp="1"/>
          </p:cNvGraphicFramePr>
          <p:nvPr>
            <p:extLst>
              <p:ext uri="{D42A27DB-BD31-4B8C-83A1-F6EECF244321}">
                <p14:modId xmlns:p14="http://schemas.microsoft.com/office/powerpoint/2010/main" val="1986887278"/>
              </p:ext>
            </p:extLst>
          </p:nvPr>
        </p:nvGraphicFramePr>
        <p:xfrm>
          <a:off x="3657846" y="440408"/>
          <a:ext cx="3170080" cy="2960263"/>
        </p:xfrm>
        <a:graphic>
          <a:graphicData uri="http://schemas.openxmlformats.org/drawingml/2006/table">
            <a:tbl>
              <a:tblPr firstRow="1" bandRow="1">
                <a:tableStyleId>{00A15C55-8517-42AA-B614-E9B94910E393}</a:tableStyleId>
              </a:tblPr>
              <a:tblGrid>
                <a:gridCol w="2003402">
                  <a:extLst>
                    <a:ext uri="{9D8B030D-6E8A-4147-A177-3AD203B41FA5}">
                      <a16:colId xmlns:a16="http://schemas.microsoft.com/office/drawing/2014/main" val="3896808261"/>
                    </a:ext>
                  </a:extLst>
                </a:gridCol>
                <a:gridCol w="576064">
                  <a:extLst>
                    <a:ext uri="{9D8B030D-6E8A-4147-A177-3AD203B41FA5}">
                      <a16:colId xmlns:a16="http://schemas.microsoft.com/office/drawing/2014/main" val="4218554739"/>
                    </a:ext>
                  </a:extLst>
                </a:gridCol>
                <a:gridCol w="590614">
                  <a:extLst>
                    <a:ext uri="{9D8B030D-6E8A-4147-A177-3AD203B41FA5}">
                      <a16:colId xmlns:a16="http://schemas.microsoft.com/office/drawing/2014/main" val="2141679533"/>
                    </a:ext>
                  </a:extLst>
                </a:gridCol>
              </a:tblGrid>
              <a:tr h="278023">
                <a:tc>
                  <a:txBody>
                    <a:bodyPr/>
                    <a:lstStyle/>
                    <a:p>
                      <a:pPr marL="0" algn="ctr" defTabSz="914400" rtl="0" eaLnBrk="1" latinLnBrk="0" hangingPunct="1"/>
                      <a:r>
                        <a:rPr lang="fr-FR" sz="1050" b="1" u="sng" kern="1200" dirty="0">
                          <a:solidFill>
                            <a:schemeClr val="bg1"/>
                          </a:solidFill>
                          <a:latin typeface="Arial Narrow" panose="020B0606020202030204" pitchFamily="34" charset="0"/>
                        </a:rPr>
                        <a:t>Indicateurs Part collective</a:t>
                      </a:r>
                      <a:endParaRPr lang="fr-FR" sz="1050" b="1" u="sng" kern="1200" dirty="0">
                        <a:solidFill>
                          <a:schemeClr val="bg1"/>
                        </a:solidFill>
                        <a:latin typeface="Arial Narrow" panose="020B0606020202030204" pitchFamily="34" charset="0"/>
                        <a:ea typeface="+mn-ea"/>
                        <a:cs typeface="+mn-cs"/>
                      </a:endParaRPr>
                    </a:p>
                  </a:txBody>
                  <a:tcPr/>
                </a:tc>
                <a:tc>
                  <a:txBody>
                    <a:bodyPr/>
                    <a:lstStyle/>
                    <a:p>
                      <a:pPr marL="0" algn="ctr" defTabSz="914400" rtl="0" eaLnBrk="1" latinLnBrk="0" hangingPunct="1"/>
                      <a:r>
                        <a:rPr lang="fr-FR" sz="1050" b="1" u="sng" kern="1200" dirty="0">
                          <a:solidFill>
                            <a:schemeClr val="bg1"/>
                          </a:solidFill>
                          <a:latin typeface="Arial Narrow" panose="020B0606020202030204" pitchFamily="34" charset="0"/>
                        </a:rPr>
                        <a:t>Poids</a:t>
                      </a:r>
                      <a:endParaRPr lang="fr-FR" sz="1050" b="1" u="sng" kern="1200" dirty="0">
                        <a:solidFill>
                          <a:schemeClr val="bg1"/>
                        </a:solidFill>
                        <a:latin typeface="Arial Narrow" panose="020B0606020202030204" pitchFamily="34" charset="0"/>
                        <a:ea typeface="+mn-ea"/>
                        <a:cs typeface="+mn-cs"/>
                      </a:endParaRPr>
                    </a:p>
                  </a:txBody>
                  <a:tcPr/>
                </a:tc>
                <a:tc>
                  <a:txBody>
                    <a:bodyPr/>
                    <a:lstStyle/>
                    <a:p>
                      <a:pPr marL="0" algn="ctr" defTabSz="914400" rtl="0" eaLnBrk="1" latinLnBrk="0" hangingPunct="1"/>
                      <a:r>
                        <a:rPr lang="fr-FR" sz="1050" b="1" u="sng" kern="1200" dirty="0">
                          <a:solidFill>
                            <a:schemeClr val="bg1"/>
                          </a:solidFill>
                          <a:latin typeface="Arial Narrow" panose="020B0606020202030204" pitchFamily="34" charset="0"/>
                        </a:rPr>
                        <a:t>Plafond</a:t>
                      </a:r>
                      <a:endParaRPr lang="fr-FR" sz="1050" b="1" u="sng" kern="1200" dirty="0">
                        <a:solidFill>
                          <a:schemeClr val="bg1"/>
                        </a:solidFill>
                        <a:latin typeface="Arial Narrow" panose="020B0606020202030204" pitchFamily="34" charset="0"/>
                        <a:ea typeface="+mn-ea"/>
                        <a:cs typeface="+mn-cs"/>
                      </a:endParaRPr>
                    </a:p>
                  </a:txBody>
                  <a:tcPr/>
                </a:tc>
                <a:extLst>
                  <a:ext uri="{0D108BD9-81ED-4DB2-BD59-A6C34878D82A}">
                    <a16:rowId xmlns:a16="http://schemas.microsoft.com/office/drawing/2014/main" val="3194489671"/>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rPr>
                        <a:t>Conquête clients</a:t>
                      </a:r>
                      <a:endParaRPr lang="fr-FR" sz="1000" b="1" kern="1200" dirty="0">
                        <a:solidFill>
                          <a:schemeClr val="dk1"/>
                        </a:solidFill>
                        <a:latin typeface="Arial Narrow" panose="020B0606020202030204" pitchFamily="34" charset="0"/>
                        <a:ea typeface="+mn-ea"/>
                        <a:cs typeface="+mn-cs"/>
                      </a:endParaRP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rPr>
                        <a:t>8%</a:t>
                      </a:r>
                      <a:endParaRPr lang="fr-FR" sz="1000" b="1" kern="1200" dirty="0">
                        <a:solidFill>
                          <a:schemeClr val="dk1"/>
                        </a:solidFill>
                        <a:latin typeface="Arial Narrow" panose="020B0606020202030204" pitchFamily="34" charset="0"/>
                        <a:ea typeface="+mn-ea"/>
                        <a:cs typeface="+mn-cs"/>
                      </a:endParaRPr>
                    </a:p>
                  </a:txBody>
                  <a:tcPr/>
                </a:tc>
                <a:tc rowSpan="10">
                  <a:txBody>
                    <a:bodyPr/>
                    <a:lstStyle/>
                    <a:p>
                      <a:pPr marL="0" algn="l" defTabSz="914400" rtl="0" eaLnBrk="1" latinLnBrk="0" hangingPunct="1"/>
                      <a:endParaRPr lang="fr-FR" sz="1000" b="1" kern="1200" dirty="0">
                        <a:solidFill>
                          <a:schemeClr val="dk1"/>
                        </a:solidFill>
                        <a:latin typeface="Arial Narrow" panose="020B0606020202030204" pitchFamily="34" charset="0"/>
                      </a:endParaRPr>
                    </a:p>
                    <a:p>
                      <a:pPr marL="0" algn="l" defTabSz="914400" rtl="0" eaLnBrk="1" latinLnBrk="0" hangingPunct="1"/>
                      <a:endParaRPr lang="fr-FR" sz="1000" b="1" kern="1200" dirty="0">
                        <a:solidFill>
                          <a:schemeClr val="dk1"/>
                        </a:solidFill>
                        <a:latin typeface="Arial Narrow" panose="020B0606020202030204" pitchFamily="34" charset="0"/>
                      </a:endParaRPr>
                    </a:p>
                    <a:p>
                      <a:pPr marL="0" algn="l" defTabSz="914400" rtl="0" eaLnBrk="1" latinLnBrk="0" hangingPunct="1"/>
                      <a:endParaRPr lang="fr-FR" sz="1000" b="1" kern="1200" dirty="0">
                        <a:solidFill>
                          <a:schemeClr val="dk1"/>
                        </a:solidFill>
                        <a:latin typeface="Arial Narrow" panose="020B0606020202030204" pitchFamily="34" charset="0"/>
                      </a:endParaRPr>
                    </a:p>
                    <a:p>
                      <a:pPr marL="0" algn="l" defTabSz="914400" rtl="0" eaLnBrk="1" latinLnBrk="0" hangingPunct="1"/>
                      <a:endParaRPr lang="fr-FR" sz="1000" b="1" kern="1200" dirty="0">
                        <a:solidFill>
                          <a:schemeClr val="dk1"/>
                        </a:solidFill>
                        <a:latin typeface="Arial Narrow" panose="020B0606020202030204" pitchFamily="34" charset="0"/>
                      </a:endParaRPr>
                    </a:p>
                    <a:p>
                      <a:pPr marL="0" algn="l" defTabSz="914400" rtl="0" eaLnBrk="1" latinLnBrk="0" hangingPunct="1"/>
                      <a:endParaRPr lang="fr-FR" sz="1000" b="1" kern="1200" dirty="0">
                        <a:solidFill>
                          <a:schemeClr val="dk1"/>
                        </a:solidFill>
                        <a:latin typeface="Arial Narrow" panose="020B0606020202030204" pitchFamily="34" charset="0"/>
                      </a:endParaRPr>
                    </a:p>
                    <a:p>
                      <a:pPr marL="0" algn="l" defTabSz="914400" rtl="0" eaLnBrk="1" latinLnBrk="0" hangingPunct="1"/>
                      <a:endParaRPr lang="fr-FR" sz="1000" b="1" kern="1200" dirty="0">
                        <a:solidFill>
                          <a:schemeClr val="dk1"/>
                        </a:solidFill>
                        <a:latin typeface="Arial Narrow" panose="020B0606020202030204" pitchFamily="34" charset="0"/>
                      </a:endParaRPr>
                    </a:p>
                    <a:p>
                      <a:pPr marL="0" algn="l" defTabSz="914400" rtl="0" eaLnBrk="1" latinLnBrk="0" hangingPunct="1"/>
                      <a:endParaRPr lang="fr-FR" sz="1000" b="1" kern="1200" dirty="0">
                        <a:solidFill>
                          <a:schemeClr val="dk1"/>
                        </a:solidFill>
                        <a:latin typeface="Arial Narrow" panose="020B0606020202030204" pitchFamily="34" charset="0"/>
                      </a:endParaRPr>
                    </a:p>
                    <a:p>
                      <a:pPr marL="0" algn="l" defTabSz="914400" rtl="0" eaLnBrk="1" latinLnBrk="0" hangingPunct="1"/>
                      <a:r>
                        <a:rPr lang="fr-FR" sz="1000" b="1" kern="1200" dirty="0">
                          <a:solidFill>
                            <a:schemeClr val="dk1"/>
                          </a:solidFill>
                          <a:latin typeface="Arial Narrow" panose="020B0606020202030204" pitchFamily="34" charset="0"/>
                        </a:rPr>
                        <a:t>150%</a:t>
                      </a:r>
                    </a:p>
                  </a:txBody>
                  <a:tcPr/>
                </a:tc>
                <a:extLst>
                  <a:ext uri="{0D108BD9-81ED-4DB2-BD59-A6C34878D82A}">
                    <a16:rowId xmlns:a16="http://schemas.microsoft.com/office/drawing/2014/main" val="349031562"/>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rPr>
                        <a:t>Taux d’activité client BAQ (IAC vert)</a:t>
                      </a:r>
                      <a:endParaRPr lang="fr-FR" sz="1000" b="1" kern="1200" dirty="0">
                        <a:solidFill>
                          <a:schemeClr val="dk1"/>
                        </a:solidFill>
                        <a:latin typeface="Arial Narrow" panose="020B0606020202030204" pitchFamily="34" charset="0"/>
                        <a:ea typeface="+mn-ea"/>
                        <a:cs typeface="+mn-cs"/>
                      </a:endParaRP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rPr>
                        <a:t>6%</a:t>
                      </a:r>
                      <a:endParaRPr lang="fr-FR" sz="1000" b="1" kern="1200" dirty="0">
                        <a:solidFill>
                          <a:schemeClr val="dk1"/>
                        </a:solidFill>
                        <a:latin typeface="Arial Narrow" panose="020B0606020202030204" pitchFamily="34" charset="0"/>
                        <a:ea typeface="+mn-ea"/>
                        <a:cs typeface="+mn-cs"/>
                      </a:endParaRPr>
                    </a:p>
                  </a:txBody>
                  <a:tcPr/>
                </a:tc>
                <a:tc vMerge="1">
                  <a:txBody>
                    <a:bodyPr/>
                    <a:lstStyle/>
                    <a:p>
                      <a:pPr marL="0" algn="l" defTabSz="914400" rtl="0" eaLnBrk="1" latinLnBrk="0" hangingPunct="1"/>
                      <a:r>
                        <a:rPr lang="fr-FR" sz="1000" b="1" kern="1200" dirty="0">
                          <a:solidFill>
                            <a:schemeClr val="dk1"/>
                          </a:solidFill>
                        </a:rPr>
                        <a:t>150%</a:t>
                      </a:r>
                      <a:endParaRPr lang="fr-FR" sz="1000" b="1" kern="1200" dirty="0">
                        <a:solidFill>
                          <a:schemeClr val="dk1"/>
                        </a:solidFill>
                        <a:latin typeface="Arial Narrow" panose="020B0606020202030204" pitchFamily="34" charset="0"/>
                        <a:ea typeface="+mn-ea"/>
                        <a:cs typeface="+mn-cs"/>
                      </a:endParaRPr>
                    </a:p>
                  </a:txBody>
                  <a:tcPr/>
                </a:tc>
                <a:extLst>
                  <a:ext uri="{0D108BD9-81ED-4DB2-BD59-A6C34878D82A}">
                    <a16:rowId xmlns:a16="http://schemas.microsoft.com/office/drawing/2014/main" val="3091142789"/>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rPr>
                        <a:t>Mobilité bancaire 6M</a:t>
                      </a:r>
                      <a:endParaRPr lang="fr-FR" sz="1000" b="1" kern="1200" dirty="0">
                        <a:solidFill>
                          <a:schemeClr val="dk1"/>
                        </a:solidFill>
                        <a:latin typeface="Arial Narrow" panose="020B0606020202030204" pitchFamily="34" charset="0"/>
                        <a:ea typeface="+mn-ea"/>
                        <a:cs typeface="+mn-cs"/>
                      </a:endParaRP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rPr>
                        <a:t>6%</a:t>
                      </a:r>
                      <a:endParaRPr lang="fr-FR" sz="1000" b="1" kern="1200" dirty="0">
                        <a:solidFill>
                          <a:schemeClr val="dk1"/>
                        </a:solidFill>
                        <a:latin typeface="Arial Narrow" panose="020B0606020202030204" pitchFamily="34" charset="0"/>
                        <a:ea typeface="+mn-ea"/>
                        <a:cs typeface="+mn-cs"/>
                      </a:endParaRPr>
                    </a:p>
                  </a:txBody>
                  <a:tcPr/>
                </a:tc>
                <a:tc vMerge="1">
                  <a:txBody>
                    <a:bodyPr/>
                    <a:lstStyle/>
                    <a:p>
                      <a:pPr marL="0" algn="l" defTabSz="914400" rtl="0" eaLnBrk="1" latinLnBrk="0" hangingPunct="1"/>
                      <a:r>
                        <a:rPr lang="fr-FR" sz="1000" b="1" kern="1200" dirty="0">
                          <a:solidFill>
                            <a:schemeClr val="dk1"/>
                          </a:solidFill>
                        </a:rPr>
                        <a:t>150%</a:t>
                      </a:r>
                      <a:endParaRPr lang="fr-FR" sz="1000" b="1" kern="1200" dirty="0">
                        <a:solidFill>
                          <a:schemeClr val="dk1"/>
                        </a:solidFill>
                        <a:latin typeface="Arial Narrow" panose="020B0606020202030204" pitchFamily="34" charset="0"/>
                        <a:ea typeface="+mn-ea"/>
                        <a:cs typeface="+mn-cs"/>
                      </a:endParaRPr>
                    </a:p>
                  </a:txBody>
                  <a:tcPr/>
                </a:tc>
                <a:extLst>
                  <a:ext uri="{0D108BD9-81ED-4DB2-BD59-A6C34878D82A}">
                    <a16:rowId xmlns:a16="http://schemas.microsoft.com/office/drawing/2014/main" val="3000567550"/>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rPr>
                        <a:t>FDD moyen (en k€)</a:t>
                      </a:r>
                      <a:endParaRPr lang="fr-FR" sz="1000" b="1" kern="1200" dirty="0">
                        <a:solidFill>
                          <a:schemeClr val="dk1"/>
                        </a:solidFill>
                        <a:latin typeface="Arial Narrow" panose="020B0606020202030204" pitchFamily="34" charset="0"/>
                        <a:ea typeface="+mn-ea"/>
                        <a:cs typeface="+mn-cs"/>
                      </a:endParaRP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rPr>
                        <a:t>10%</a:t>
                      </a:r>
                      <a:endParaRPr lang="fr-FR" sz="1000" b="1" kern="1200" dirty="0">
                        <a:solidFill>
                          <a:schemeClr val="dk1"/>
                        </a:solidFill>
                        <a:latin typeface="Arial Narrow" panose="020B0606020202030204" pitchFamily="34" charset="0"/>
                        <a:ea typeface="+mn-ea"/>
                        <a:cs typeface="+mn-cs"/>
                      </a:endParaRPr>
                    </a:p>
                  </a:txBody>
                  <a:tcPr/>
                </a:tc>
                <a:tc vMerge="1">
                  <a:txBody>
                    <a:bodyPr/>
                    <a:lstStyle/>
                    <a:p>
                      <a:pPr marL="0" algn="l" defTabSz="914400" rtl="0" eaLnBrk="1" latinLnBrk="0" hangingPunct="1"/>
                      <a:r>
                        <a:rPr lang="fr-FR" sz="1000" b="1" kern="1200" dirty="0">
                          <a:solidFill>
                            <a:schemeClr val="dk1"/>
                          </a:solidFill>
                        </a:rPr>
                        <a:t>150%</a:t>
                      </a:r>
                      <a:endParaRPr lang="fr-FR" sz="1000" b="1" kern="1200" dirty="0">
                        <a:solidFill>
                          <a:schemeClr val="dk1"/>
                        </a:solidFill>
                        <a:latin typeface="Arial Narrow" panose="020B0606020202030204" pitchFamily="34" charset="0"/>
                        <a:ea typeface="+mn-ea"/>
                        <a:cs typeface="+mn-cs"/>
                      </a:endParaRPr>
                    </a:p>
                  </a:txBody>
                  <a:tcPr/>
                </a:tc>
                <a:extLst>
                  <a:ext uri="{0D108BD9-81ED-4DB2-BD59-A6C34878D82A}">
                    <a16:rowId xmlns:a16="http://schemas.microsoft.com/office/drawing/2014/main" val="2829622898"/>
                  </a:ext>
                </a:extLst>
              </a:tr>
              <a:tr h="191281">
                <a:tc>
                  <a:txBody>
                    <a:bodyPr/>
                    <a:lstStyle/>
                    <a:p>
                      <a:pPr marL="0" algn="l" defTabSz="914400" rtl="0" eaLnBrk="1" latinLnBrk="0" hangingPunct="1"/>
                      <a:r>
                        <a:rPr lang="fr-FR" sz="1000" b="1" kern="1200" dirty="0" err="1">
                          <a:solidFill>
                            <a:schemeClr val="dk1"/>
                          </a:solidFill>
                          <a:latin typeface="Arial Narrow" panose="020B0606020202030204" pitchFamily="34" charset="0"/>
                          <a:ea typeface="+mn-ea"/>
                          <a:cs typeface="+mn-cs"/>
                        </a:rPr>
                        <a:t>Realisation</a:t>
                      </a:r>
                      <a:r>
                        <a:rPr lang="fr-FR" sz="1000" b="1" kern="1200" dirty="0">
                          <a:solidFill>
                            <a:schemeClr val="dk1"/>
                          </a:solidFill>
                          <a:latin typeface="Arial Narrow" panose="020B0606020202030204" pitchFamily="34" charset="0"/>
                          <a:ea typeface="+mn-ea"/>
                          <a:cs typeface="+mn-cs"/>
                        </a:rPr>
                        <a:t> PIM (en k€)</a:t>
                      </a: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rPr>
                        <a:t>15%</a:t>
                      </a:r>
                      <a:endParaRPr lang="fr-FR" sz="1000" b="1" kern="1200" dirty="0">
                        <a:solidFill>
                          <a:schemeClr val="dk1"/>
                        </a:solidFill>
                        <a:latin typeface="Arial Narrow" panose="020B0606020202030204" pitchFamily="34" charset="0"/>
                        <a:ea typeface="+mn-ea"/>
                        <a:cs typeface="+mn-cs"/>
                      </a:endParaRPr>
                    </a:p>
                  </a:txBody>
                  <a:tcPr/>
                </a:tc>
                <a:tc vMerge="1">
                  <a:txBody>
                    <a:bodyPr/>
                    <a:lstStyle/>
                    <a:p>
                      <a:pPr marL="0" algn="l" defTabSz="914400" rtl="0" eaLnBrk="1" latinLnBrk="0" hangingPunct="1"/>
                      <a:r>
                        <a:rPr lang="fr-FR" sz="1000" b="1" kern="1200" dirty="0">
                          <a:solidFill>
                            <a:schemeClr val="dk1"/>
                          </a:solidFill>
                        </a:rPr>
                        <a:t>150%</a:t>
                      </a:r>
                      <a:endParaRPr lang="fr-FR" sz="1000" b="1" kern="1200" dirty="0">
                        <a:solidFill>
                          <a:schemeClr val="dk1"/>
                        </a:solidFill>
                        <a:latin typeface="Arial Narrow" panose="020B0606020202030204" pitchFamily="34" charset="0"/>
                        <a:ea typeface="+mn-ea"/>
                        <a:cs typeface="+mn-cs"/>
                      </a:endParaRPr>
                    </a:p>
                  </a:txBody>
                  <a:tcPr/>
                </a:tc>
                <a:extLst>
                  <a:ext uri="{0D108BD9-81ED-4DB2-BD59-A6C34878D82A}">
                    <a16:rowId xmlns:a16="http://schemas.microsoft.com/office/drawing/2014/main" val="3409398197"/>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rPr>
                        <a:t>Délai moyen d’édition des offres</a:t>
                      </a:r>
                      <a:endParaRPr lang="fr-FR" sz="1000" b="1" kern="1200" dirty="0">
                        <a:solidFill>
                          <a:schemeClr val="dk1"/>
                        </a:solidFill>
                        <a:latin typeface="Arial Narrow" panose="020B0606020202030204" pitchFamily="34" charset="0"/>
                        <a:ea typeface="+mn-ea"/>
                        <a:cs typeface="+mn-cs"/>
                      </a:endParaRP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rPr>
                        <a:t>5%</a:t>
                      </a:r>
                      <a:endParaRPr lang="fr-FR" sz="1000" b="1" kern="1200" dirty="0">
                        <a:solidFill>
                          <a:schemeClr val="dk1"/>
                        </a:solidFill>
                        <a:latin typeface="Arial Narrow" panose="020B0606020202030204" pitchFamily="34" charset="0"/>
                        <a:ea typeface="+mn-ea"/>
                        <a:cs typeface="+mn-cs"/>
                      </a:endParaRPr>
                    </a:p>
                  </a:txBody>
                  <a:tcPr/>
                </a:tc>
                <a:tc vMerge="1">
                  <a:txBody>
                    <a:bodyPr/>
                    <a:lstStyle/>
                    <a:p>
                      <a:pPr marL="0" algn="l" defTabSz="914400" rtl="0" eaLnBrk="1" latinLnBrk="0" hangingPunct="1"/>
                      <a:r>
                        <a:rPr lang="fr-FR" sz="1000" b="1" kern="1200" dirty="0">
                          <a:solidFill>
                            <a:schemeClr val="dk1"/>
                          </a:solidFill>
                        </a:rPr>
                        <a:t>100%</a:t>
                      </a:r>
                      <a:endParaRPr lang="fr-FR" sz="1000" b="1" kern="1200" dirty="0">
                        <a:solidFill>
                          <a:schemeClr val="dk1"/>
                        </a:solidFill>
                        <a:latin typeface="Arial Narrow" panose="020B0606020202030204" pitchFamily="34" charset="0"/>
                        <a:ea typeface="+mn-ea"/>
                        <a:cs typeface="+mn-cs"/>
                      </a:endParaRPr>
                    </a:p>
                  </a:txBody>
                  <a:tcPr/>
                </a:tc>
                <a:extLst>
                  <a:ext uri="{0D108BD9-81ED-4DB2-BD59-A6C34878D82A}">
                    <a16:rowId xmlns:a16="http://schemas.microsoft.com/office/drawing/2014/main" val="808830812"/>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rPr>
                        <a:t>IRC</a:t>
                      </a:r>
                      <a:endParaRPr lang="fr-FR" sz="1000" b="1" kern="1200" dirty="0">
                        <a:solidFill>
                          <a:schemeClr val="dk1"/>
                        </a:solidFill>
                        <a:latin typeface="Arial Narrow" panose="020B0606020202030204" pitchFamily="34" charset="0"/>
                        <a:ea typeface="+mn-ea"/>
                        <a:cs typeface="+mn-cs"/>
                      </a:endParaRP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rPr>
                        <a:t>5%</a:t>
                      </a:r>
                      <a:endParaRPr lang="fr-FR" sz="1000" b="1" kern="1200" dirty="0">
                        <a:solidFill>
                          <a:schemeClr val="dk1"/>
                        </a:solidFill>
                        <a:latin typeface="Arial Narrow" panose="020B0606020202030204" pitchFamily="34" charset="0"/>
                        <a:ea typeface="+mn-ea"/>
                        <a:cs typeface="+mn-cs"/>
                      </a:endParaRPr>
                    </a:p>
                  </a:txBody>
                  <a:tcPr/>
                </a:tc>
                <a:tc vMerge="1">
                  <a:txBody>
                    <a:bodyPr/>
                    <a:lstStyle/>
                    <a:p>
                      <a:pPr marL="0" algn="l" defTabSz="914400" rtl="0" eaLnBrk="1" latinLnBrk="0" hangingPunct="1"/>
                      <a:r>
                        <a:rPr lang="fr-FR" sz="1000" b="1" kern="1200" dirty="0">
                          <a:solidFill>
                            <a:schemeClr val="dk1"/>
                          </a:solidFill>
                        </a:rPr>
                        <a:t>150%</a:t>
                      </a:r>
                      <a:endParaRPr lang="fr-FR" sz="1000" b="1" kern="1200" dirty="0">
                        <a:solidFill>
                          <a:schemeClr val="dk1"/>
                        </a:solidFill>
                        <a:latin typeface="Arial Narrow" panose="020B0606020202030204" pitchFamily="34" charset="0"/>
                        <a:ea typeface="+mn-ea"/>
                        <a:cs typeface="+mn-cs"/>
                      </a:endParaRPr>
                    </a:p>
                  </a:txBody>
                  <a:tcPr/>
                </a:tc>
                <a:extLst>
                  <a:ext uri="{0D108BD9-81ED-4DB2-BD59-A6C34878D82A}">
                    <a16:rowId xmlns:a16="http://schemas.microsoft.com/office/drawing/2014/main" val="3053747959"/>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ea typeface="+mn-ea"/>
                          <a:cs typeface="+mn-cs"/>
                        </a:rPr>
                        <a:t>EER en digital</a:t>
                      </a: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rPr>
                        <a:t>4%</a:t>
                      </a:r>
                      <a:endParaRPr lang="fr-FR" sz="1000" b="1" kern="1200" dirty="0">
                        <a:solidFill>
                          <a:schemeClr val="dk1"/>
                        </a:solidFill>
                        <a:latin typeface="Arial Narrow" panose="020B0606020202030204" pitchFamily="34" charset="0"/>
                        <a:ea typeface="+mn-ea"/>
                        <a:cs typeface="+mn-cs"/>
                      </a:endParaRPr>
                    </a:p>
                  </a:txBody>
                  <a:tcPr/>
                </a:tc>
                <a:tc vMerge="1">
                  <a:txBody>
                    <a:bodyPr/>
                    <a:lstStyle/>
                    <a:p>
                      <a:pPr marL="0" algn="l" defTabSz="914400" rtl="0" eaLnBrk="1" latinLnBrk="0" hangingPunct="1"/>
                      <a:r>
                        <a:rPr lang="fr-FR" sz="1000" b="1" kern="1200" dirty="0">
                          <a:solidFill>
                            <a:schemeClr val="dk1"/>
                          </a:solidFill>
                        </a:rPr>
                        <a:t>150%</a:t>
                      </a:r>
                      <a:endParaRPr lang="fr-FR" sz="1000" b="1" kern="1200" dirty="0">
                        <a:solidFill>
                          <a:schemeClr val="dk1"/>
                        </a:solidFill>
                        <a:latin typeface="Arial Narrow" panose="020B0606020202030204" pitchFamily="34" charset="0"/>
                        <a:ea typeface="+mn-ea"/>
                        <a:cs typeface="+mn-cs"/>
                      </a:endParaRPr>
                    </a:p>
                  </a:txBody>
                  <a:tcPr/>
                </a:tc>
                <a:extLst>
                  <a:ext uri="{0D108BD9-81ED-4DB2-BD59-A6C34878D82A}">
                    <a16:rowId xmlns:a16="http://schemas.microsoft.com/office/drawing/2014/main" val="4112001846"/>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rPr>
                        <a:t>CACI en ligne </a:t>
                      </a:r>
                      <a:endParaRPr lang="fr-FR" sz="1000" b="1" kern="1200" dirty="0">
                        <a:solidFill>
                          <a:schemeClr val="dk1"/>
                        </a:solidFill>
                        <a:latin typeface="Arial Narrow" panose="020B0606020202030204" pitchFamily="34" charset="0"/>
                        <a:ea typeface="+mn-ea"/>
                        <a:cs typeface="+mn-cs"/>
                      </a:endParaRP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rPr>
                        <a:t>5%</a:t>
                      </a:r>
                      <a:endParaRPr lang="fr-FR" sz="1000" b="1" kern="1200" dirty="0">
                        <a:solidFill>
                          <a:schemeClr val="dk1"/>
                        </a:solidFill>
                        <a:latin typeface="Arial Narrow" panose="020B0606020202030204" pitchFamily="34" charset="0"/>
                        <a:ea typeface="+mn-ea"/>
                        <a:cs typeface="+mn-cs"/>
                      </a:endParaRPr>
                    </a:p>
                  </a:txBody>
                  <a:tcPr/>
                </a:tc>
                <a:tc vMerge="1">
                  <a:txBody>
                    <a:bodyPr/>
                    <a:lstStyle/>
                    <a:p>
                      <a:pPr marL="0" algn="l" defTabSz="914400" rtl="0" eaLnBrk="1" latinLnBrk="0" hangingPunct="1"/>
                      <a:r>
                        <a:rPr lang="fr-FR" sz="1000" b="1" kern="1200" dirty="0">
                          <a:solidFill>
                            <a:schemeClr val="dk1"/>
                          </a:solidFill>
                        </a:rPr>
                        <a:t>150%</a:t>
                      </a:r>
                      <a:endParaRPr lang="fr-FR" sz="1000" b="1" kern="1200" dirty="0">
                        <a:solidFill>
                          <a:schemeClr val="dk1"/>
                        </a:solidFill>
                        <a:latin typeface="Arial Narrow" panose="020B0606020202030204" pitchFamily="34" charset="0"/>
                        <a:ea typeface="+mn-ea"/>
                        <a:cs typeface="+mn-cs"/>
                      </a:endParaRPr>
                    </a:p>
                  </a:txBody>
                  <a:tcPr/>
                </a:tc>
                <a:extLst>
                  <a:ext uri="{0D108BD9-81ED-4DB2-BD59-A6C34878D82A}">
                    <a16:rowId xmlns:a16="http://schemas.microsoft.com/office/drawing/2014/main" val="21950146"/>
                  </a:ext>
                </a:extLst>
              </a:tr>
              <a:tr h="191281">
                <a:tc>
                  <a:txBody>
                    <a:bodyPr/>
                    <a:lstStyle/>
                    <a:p>
                      <a:pPr marL="0" algn="l" defTabSz="914400" rtl="0" eaLnBrk="1" latinLnBrk="0" hangingPunct="1"/>
                      <a:r>
                        <a:rPr lang="fr-FR" sz="1000" b="1" kern="1200" dirty="0">
                          <a:solidFill>
                            <a:schemeClr val="dk1"/>
                          </a:solidFill>
                          <a:latin typeface="Arial Narrow" panose="020B0606020202030204" pitchFamily="34" charset="0"/>
                        </a:rPr>
                        <a:t>CTC EER </a:t>
                      </a:r>
                      <a:endParaRPr lang="fr-FR" sz="1000" b="1" kern="1200" dirty="0">
                        <a:solidFill>
                          <a:schemeClr val="dk1"/>
                        </a:solidFill>
                        <a:latin typeface="Arial Narrow" panose="020B0606020202030204" pitchFamily="34" charset="0"/>
                        <a:ea typeface="+mn-ea"/>
                        <a:cs typeface="+mn-cs"/>
                      </a:endParaRPr>
                    </a:p>
                  </a:txBody>
                  <a:tcPr/>
                </a:tc>
                <a:tc>
                  <a:txBody>
                    <a:bodyPr/>
                    <a:lstStyle/>
                    <a:p>
                      <a:pPr marL="0" algn="ctr" defTabSz="914400" rtl="0" eaLnBrk="1" latinLnBrk="0" hangingPunct="1"/>
                      <a:r>
                        <a:rPr lang="fr-FR" sz="1000" b="1" kern="1200" dirty="0">
                          <a:solidFill>
                            <a:schemeClr val="dk1"/>
                          </a:solidFill>
                          <a:latin typeface="Arial Narrow" panose="020B0606020202030204" pitchFamily="34" charset="0"/>
                        </a:rPr>
                        <a:t>6%</a:t>
                      </a:r>
                      <a:endParaRPr lang="fr-FR" sz="1000" b="1" kern="1200" dirty="0">
                        <a:solidFill>
                          <a:schemeClr val="dk1"/>
                        </a:solidFill>
                        <a:latin typeface="Arial Narrow" panose="020B0606020202030204" pitchFamily="34" charset="0"/>
                        <a:ea typeface="+mn-ea"/>
                        <a:cs typeface="+mn-cs"/>
                      </a:endParaRPr>
                    </a:p>
                  </a:txBody>
                  <a:tcPr/>
                </a:tc>
                <a:tc vMerge="1">
                  <a:txBody>
                    <a:bodyPr/>
                    <a:lstStyle/>
                    <a:p>
                      <a:pPr marL="0" algn="l" defTabSz="914400" rtl="0" eaLnBrk="1" latinLnBrk="0" hangingPunct="1"/>
                      <a:r>
                        <a:rPr lang="fr-FR" sz="1000" b="1" kern="1200" dirty="0">
                          <a:solidFill>
                            <a:schemeClr val="dk1"/>
                          </a:solidFill>
                        </a:rPr>
                        <a:t>150%</a:t>
                      </a:r>
                      <a:endParaRPr lang="fr-FR" sz="1000" b="1" kern="1200" dirty="0">
                        <a:solidFill>
                          <a:schemeClr val="dk1"/>
                        </a:solidFill>
                        <a:latin typeface="Arial Narrow" panose="020B0606020202030204" pitchFamily="34" charset="0"/>
                        <a:ea typeface="+mn-ea"/>
                        <a:cs typeface="+mn-cs"/>
                      </a:endParaRPr>
                    </a:p>
                  </a:txBody>
                  <a:tcPr/>
                </a:tc>
                <a:extLst>
                  <a:ext uri="{0D108BD9-81ED-4DB2-BD59-A6C34878D82A}">
                    <a16:rowId xmlns:a16="http://schemas.microsoft.com/office/drawing/2014/main" val="1108773600"/>
                  </a:ext>
                </a:extLst>
              </a:tr>
              <a:tr h="191281">
                <a:tc>
                  <a:txBody>
                    <a:bodyPr/>
                    <a:lstStyle/>
                    <a:p>
                      <a:pPr marL="0" algn="l" defTabSz="914400" rtl="0" eaLnBrk="1" latinLnBrk="0" hangingPunct="1"/>
                      <a:r>
                        <a:rPr lang="fr-FR" sz="1000" b="1" kern="1200" dirty="0">
                          <a:solidFill>
                            <a:srgbClr val="FF0000"/>
                          </a:solidFill>
                          <a:latin typeface="Arial Narrow" panose="020B0606020202030204" pitchFamily="34" charset="0"/>
                        </a:rPr>
                        <a:t>Total </a:t>
                      </a:r>
                      <a:endParaRPr lang="fr-FR" sz="1000" b="1" kern="1200" dirty="0">
                        <a:solidFill>
                          <a:srgbClr val="FF0000"/>
                        </a:solidFill>
                        <a:latin typeface="Arial Narrow" panose="020B0606020202030204" pitchFamily="34" charset="0"/>
                        <a:ea typeface="+mn-ea"/>
                        <a:cs typeface="+mn-cs"/>
                      </a:endParaRPr>
                    </a:p>
                  </a:txBody>
                  <a:tcPr/>
                </a:tc>
                <a:tc>
                  <a:txBody>
                    <a:bodyPr/>
                    <a:lstStyle/>
                    <a:p>
                      <a:pPr marL="0" algn="ctr" defTabSz="914400" rtl="0" eaLnBrk="1" latinLnBrk="0" hangingPunct="1"/>
                      <a:r>
                        <a:rPr lang="fr-FR" sz="1000" b="1" kern="1200" dirty="0">
                          <a:solidFill>
                            <a:srgbClr val="FF0000"/>
                          </a:solidFill>
                          <a:latin typeface="Arial Narrow" panose="020B0606020202030204" pitchFamily="34" charset="0"/>
                        </a:rPr>
                        <a:t>70%</a:t>
                      </a:r>
                      <a:endParaRPr lang="fr-FR" sz="1000" b="1" kern="1200" dirty="0">
                        <a:solidFill>
                          <a:srgbClr val="FF0000"/>
                        </a:solidFill>
                        <a:latin typeface="Arial Narrow" panose="020B0606020202030204" pitchFamily="34" charset="0"/>
                        <a:ea typeface="+mn-ea"/>
                        <a:cs typeface="+mn-cs"/>
                      </a:endParaRPr>
                    </a:p>
                  </a:txBody>
                  <a:tcPr/>
                </a:tc>
                <a:tc>
                  <a:txBody>
                    <a:bodyPr/>
                    <a:lstStyle/>
                    <a:p>
                      <a:pPr marL="0" algn="l" defTabSz="914400" rtl="0" eaLnBrk="1" latinLnBrk="0" hangingPunct="1"/>
                      <a:endParaRPr lang="fr-FR" sz="1000" b="1" kern="1200" dirty="0">
                        <a:solidFill>
                          <a:schemeClr val="dk1"/>
                        </a:solidFill>
                        <a:latin typeface="Arial Narrow" panose="020B0606020202030204" pitchFamily="34" charset="0"/>
                        <a:ea typeface="+mn-ea"/>
                        <a:cs typeface="+mn-cs"/>
                      </a:endParaRPr>
                    </a:p>
                  </a:txBody>
                  <a:tcPr/>
                </a:tc>
                <a:extLst>
                  <a:ext uri="{0D108BD9-81ED-4DB2-BD59-A6C34878D82A}">
                    <a16:rowId xmlns:a16="http://schemas.microsoft.com/office/drawing/2014/main" val="3359722096"/>
                  </a:ext>
                </a:extLst>
              </a:tr>
            </a:tbl>
          </a:graphicData>
        </a:graphic>
      </p:graphicFrame>
      <p:sp>
        <p:nvSpPr>
          <p:cNvPr id="7" name="ZoneTexte 6">
            <a:extLst>
              <a:ext uri="{FF2B5EF4-FFF2-40B4-BE49-F238E27FC236}">
                <a16:creationId xmlns:a16="http://schemas.microsoft.com/office/drawing/2014/main" id="{067B3F0C-477A-F3BC-2082-852706AE75F1}"/>
              </a:ext>
            </a:extLst>
          </p:cNvPr>
          <p:cNvSpPr txBox="1"/>
          <p:nvPr/>
        </p:nvSpPr>
        <p:spPr>
          <a:xfrm>
            <a:off x="1196752" y="37291"/>
            <a:ext cx="5604410" cy="369332"/>
          </a:xfrm>
          <a:prstGeom prst="rect">
            <a:avLst/>
          </a:prstGeom>
          <a:noFill/>
        </p:spPr>
        <p:txBody>
          <a:bodyPr wrap="square" rtlCol="0">
            <a:spAutoFit/>
          </a:bodyPr>
          <a:lstStyle/>
          <a:p>
            <a:pPr algn="ctr"/>
            <a:r>
              <a:rPr lang="fr-FR" b="1" u="sng" dirty="0">
                <a:solidFill>
                  <a:srgbClr val="0070C0"/>
                </a:solidFill>
                <a:latin typeface="Arial Narrow" panose="020B0606020202030204" pitchFamily="34" charset="0"/>
              </a:rPr>
              <a:t>RVP 2025 Agences Habitats (conseillers)</a:t>
            </a:r>
          </a:p>
        </p:txBody>
      </p:sp>
      <p:sp>
        <p:nvSpPr>
          <p:cNvPr id="8" name="ZoneTexte 7">
            <a:extLst>
              <a:ext uri="{FF2B5EF4-FFF2-40B4-BE49-F238E27FC236}">
                <a16:creationId xmlns:a16="http://schemas.microsoft.com/office/drawing/2014/main" id="{B3E0D6C6-23B1-78FB-56E8-30748A2F9498}"/>
              </a:ext>
            </a:extLst>
          </p:cNvPr>
          <p:cNvSpPr txBox="1"/>
          <p:nvPr/>
        </p:nvSpPr>
        <p:spPr>
          <a:xfrm>
            <a:off x="318914" y="2504728"/>
            <a:ext cx="2880320" cy="492443"/>
          </a:xfrm>
          <a:prstGeom prst="rect">
            <a:avLst/>
          </a:prstGeom>
          <a:noFill/>
        </p:spPr>
        <p:txBody>
          <a:bodyPr wrap="square" rtlCol="0">
            <a:spAutoFit/>
          </a:bodyPr>
          <a:lstStyle/>
          <a:p>
            <a:r>
              <a:rPr lang="fr-FR" sz="1300" b="1" dirty="0">
                <a:latin typeface="Arial Narrow" panose="020B0606020202030204" pitchFamily="34" charset="0"/>
              </a:rPr>
              <a:t>Le périmètre est de niveau agence, sauf le TZD de niveau DR Agences Habitat</a:t>
            </a:r>
          </a:p>
        </p:txBody>
      </p:sp>
      <p:sp>
        <p:nvSpPr>
          <p:cNvPr id="9" name="ZoneTexte 8">
            <a:extLst>
              <a:ext uri="{FF2B5EF4-FFF2-40B4-BE49-F238E27FC236}">
                <a16:creationId xmlns:a16="http://schemas.microsoft.com/office/drawing/2014/main" id="{4F7288D5-E566-017C-A159-D4F673C14FCF}"/>
              </a:ext>
            </a:extLst>
          </p:cNvPr>
          <p:cNvSpPr txBox="1"/>
          <p:nvPr/>
        </p:nvSpPr>
        <p:spPr>
          <a:xfrm>
            <a:off x="18256" y="3582897"/>
            <a:ext cx="6839744" cy="1092607"/>
          </a:xfrm>
          <a:prstGeom prst="rect">
            <a:avLst/>
          </a:prstGeom>
          <a:noFill/>
        </p:spPr>
        <p:txBody>
          <a:bodyPr wrap="square" rtlCol="0">
            <a:spAutoFit/>
          </a:bodyPr>
          <a:lstStyle/>
          <a:p>
            <a:pPr algn="just"/>
            <a:r>
              <a:rPr lang="fr-FR" sz="1300" b="1" dirty="0">
                <a:latin typeface="Arial Narrow" panose="020B0606020202030204" pitchFamily="34" charset="0"/>
              </a:rPr>
              <a:t>Pour rappel, ces nouveaux indicateurs de RVP 2025 sont choisis unilatéralement par la direction et simplement présentés </a:t>
            </a:r>
            <a:r>
              <a:rPr lang="fr-FR" sz="1300" b="1" dirty="0">
                <a:solidFill>
                  <a:schemeClr val="accent6"/>
                </a:solidFill>
                <a:latin typeface="Arial Narrow" panose="020B0606020202030204" pitchFamily="34" charset="0"/>
              </a:rPr>
              <a:t>aux élus</a:t>
            </a:r>
            <a:r>
              <a:rPr lang="fr-FR" sz="1300" b="1" dirty="0">
                <a:latin typeface="Arial Narrow" panose="020B0606020202030204" pitchFamily="34" charset="0"/>
              </a:rPr>
              <a:t>, sans négociation, ni même consultation. </a:t>
            </a:r>
          </a:p>
          <a:p>
            <a:pPr algn="just"/>
            <a:r>
              <a:rPr lang="fr-FR" sz="1300" b="1" dirty="0">
                <a:latin typeface="Arial Narrow" panose="020B0606020202030204" pitchFamily="34" charset="0"/>
              </a:rPr>
              <a:t>Les élus CFDT ont largement rappelé à notre direction que le meilleur moyen de récompenser les bonnes performances et l’investissement constant des salariés est d’accorder des augmentations de salaires. </a:t>
            </a:r>
          </a:p>
        </p:txBody>
      </p:sp>
    </p:spTree>
    <p:extLst>
      <p:ext uri="{BB962C8B-B14F-4D97-AF65-F5344CB8AC3E}">
        <p14:creationId xmlns:p14="http://schemas.microsoft.com/office/powerpoint/2010/main" val="305520062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9cb103f2-86af-4c89-a9b0-5795054fcd5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7A77A10053DCC44AC309E70A9DAB8F3" ma:contentTypeVersion="8" ma:contentTypeDescription="Crée un document." ma:contentTypeScope="" ma:versionID="bca8fb7ca54ca91df93ca6995e8f75b4">
  <xsd:schema xmlns:xsd="http://www.w3.org/2001/XMLSchema" xmlns:xs="http://www.w3.org/2001/XMLSchema" xmlns:p="http://schemas.microsoft.com/office/2006/metadata/properties" xmlns:ns3="9cb103f2-86af-4c89-a9b0-5795054fcd5f" xmlns:ns4="ea434e03-a0af-4e31-9dd5-028504afe616" targetNamespace="http://schemas.microsoft.com/office/2006/metadata/properties" ma:root="true" ma:fieldsID="14c09fd1c360ebe204adaf8b4d399a22" ns3:_="" ns4:_="">
    <xsd:import namespace="9cb103f2-86af-4c89-a9b0-5795054fcd5f"/>
    <xsd:import namespace="ea434e03-a0af-4e31-9dd5-028504afe616"/>
    <xsd:element name="properties">
      <xsd:complexType>
        <xsd:sequence>
          <xsd:element name="documentManagement">
            <xsd:complexType>
              <xsd:all>
                <xsd:element ref="ns3:MediaServiceMetadata" minOccurs="0"/>
                <xsd:element ref="ns3:MediaServiceFastMetadata" minOccurs="0"/>
                <xsd:element ref="ns3:_activity" minOccurs="0"/>
                <xsd:element ref="ns4:SharedWithUsers" minOccurs="0"/>
                <xsd:element ref="ns4:SharedWithDetails" minOccurs="0"/>
                <xsd:element ref="ns4:SharingHintHash"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cb103f2-86af-4c89-a9b0-5795054fcd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activity" ma:index="10" nillable="true" ma:displayName="_activity" ma:hidden="true" ma:internalName="_activity">
      <xsd:simpleType>
        <xsd:restriction base="dms:Note"/>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a434e03-a0af-4e31-9dd5-028504afe616" elementFormDefault="qualified">
    <xsd:import namespace="http://schemas.microsoft.com/office/2006/documentManagement/types"/>
    <xsd:import namespace="http://schemas.microsoft.com/office/infopath/2007/PartnerControls"/>
    <xsd:element name="SharedWithUsers" ma:index="11"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Partagé avec détails" ma:internalName="SharedWithDetails" ma:readOnly="true">
      <xsd:simpleType>
        <xsd:restriction base="dms:Note">
          <xsd:maxLength value="255"/>
        </xsd:restriction>
      </xsd:simpleType>
    </xsd:element>
    <xsd:element name="SharingHintHash" ma:index="13" nillable="true" ma:displayName="Partage du hachage d’indicateu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B7BD17B-4CF2-4B8B-BB4B-691E6A4E535C}">
  <ds:schemaRefs>
    <ds:schemaRef ds:uri="http://schemas.microsoft.com/sharepoint/v3/contenttype/forms"/>
  </ds:schemaRefs>
</ds:datastoreItem>
</file>

<file path=customXml/itemProps2.xml><?xml version="1.0" encoding="utf-8"?>
<ds:datastoreItem xmlns:ds="http://schemas.openxmlformats.org/officeDocument/2006/customXml" ds:itemID="{DE5D2803-7AD8-4B22-8351-5C6FE30BA113}">
  <ds:schemaRefs>
    <ds:schemaRef ds:uri="http://purl.org/dc/dcmitype/"/>
    <ds:schemaRef ds:uri="http://www.w3.org/XML/1998/namespace"/>
    <ds:schemaRef ds:uri="ea434e03-a0af-4e31-9dd5-028504afe616"/>
    <ds:schemaRef ds:uri="http://schemas.microsoft.com/office/2006/metadata/properties"/>
    <ds:schemaRef ds:uri="http://schemas.microsoft.com/office/2006/documentManagement/types"/>
    <ds:schemaRef ds:uri="9cb103f2-86af-4c89-a9b0-5795054fcd5f"/>
    <ds:schemaRef ds:uri="http://schemas.openxmlformats.org/package/2006/metadata/core-properties"/>
    <ds:schemaRef ds:uri="http://schemas.microsoft.com/office/infopath/2007/PartnerControls"/>
    <ds:schemaRef ds:uri="http://purl.org/dc/terms/"/>
    <ds:schemaRef ds:uri="http://purl.org/dc/elements/1.1/"/>
  </ds:schemaRefs>
</ds:datastoreItem>
</file>

<file path=customXml/itemProps3.xml><?xml version="1.0" encoding="utf-8"?>
<ds:datastoreItem xmlns:ds="http://schemas.openxmlformats.org/officeDocument/2006/customXml" ds:itemID="{EB061FEC-A5F1-4D73-95CC-043850F15BB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cb103f2-86af-4c89-a9b0-5795054fcd5f"/>
    <ds:schemaRef ds:uri="ea434e03-a0af-4e31-9dd5-028504afe61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2665</TotalTime>
  <Words>1772</Words>
  <Application>Microsoft Office PowerPoint</Application>
  <PresentationFormat>Format A4 (210 x 297 mm)</PresentationFormat>
  <Paragraphs>277</Paragraphs>
  <Slides>4</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4</vt:i4>
      </vt:variant>
    </vt:vector>
  </HeadingPairs>
  <TitlesOfParts>
    <vt:vector size="9" baseType="lpstr">
      <vt:lpstr>Arial</vt:lpstr>
      <vt:lpstr>Arial Narrow</vt:lpstr>
      <vt:lpstr>Calibri</vt:lpstr>
      <vt:lpstr>Times New Roman</vt:lpstr>
      <vt:lpstr>Thème Office</vt:lpstr>
      <vt:lpstr>Présentation PowerPoint</vt:lpstr>
      <vt:lpstr>Présentation PowerPoint</vt:lpstr>
      <vt:lpstr>Présentation PowerPoint</vt:lpstr>
      <vt:lpstr>Présentation PowerPoint</vt:lpstr>
    </vt:vector>
  </TitlesOfParts>
  <Company>LCL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CHAMBRION Hervé (LCL)</dc:creator>
  <cp:lastModifiedBy>PERRIOLLAT Valerie (LCL)</cp:lastModifiedBy>
  <cp:revision>215</cp:revision>
  <cp:lastPrinted>2024-12-23T14:23:22Z</cp:lastPrinted>
  <dcterms:created xsi:type="dcterms:W3CDTF">2016-07-22T08:37:22Z</dcterms:created>
  <dcterms:modified xsi:type="dcterms:W3CDTF">2025-02-18T08:48:58Z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4cad6431-53ea-4466-8111-3fefa470bcb9_Enabled">
    <vt:lpwstr>true</vt:lpwstr>
  </property>
  <property fmtid="{D5CDD505-2E9C-101B-9397-08002B2CF9AE}" pid="3" name="MSIP_Label_4cad6431-53ea-4466-8111-3fefa470bcb9_SetDate">
    <vt:lpwstr>2024-12-19T13:41:02Z</vt:lpwstr>
  </property>
  <property fmtid="{D5CDD505-2E9C-101B-9397-08002B2CF9AE}" pid="4" name="MSIP_Label_4cad6431-53ea-4466-8111-3fefa470bcb9_Method">
    <vt:lpwstr>Standard</vt:lpwstr>
  </property>
  <property fmtid="{D5CDD505-2E9C-101B-9397-08002B2CF9AE}" pid="5" name="MSIP_Label_4cad6431-53ea-4466-8111-3fefa470bcb9_Name">
    <vt:lpwstr>Usage Interne</vt:lpwstr>
  </property>
  <property fmtid="{D5CDD505-2E9C-101B-9397-08002B2CF9AE}" pid="6" name="MSIP_Label_4cad6431-53ea-4466-8111-3fefa470bcb9_SiteId">
    <vt:lpwstr>fb3baf17-c313-474c-8d5d-577a3ec97a32</vt:lpwstr>
  </property>
  <property fmtid="{D5CDD505-2E9C-101B-9397-08002B2CF9AE}" pid="7" name="MSIP_Label_4cad6431-53ea-4466-8111-3fefa470bcb9_ActionId">
    <vt:lpwstr>f31e6ef3-abd5-44d7-a965-86e18cacc7fb</vt:lpwstr>
  </property>
  <property fmtid="{D5CDD505-2E9C-101B-9397-08002B2CF9AE}" pid="8" name="MSIP_Label_4cad6431-53ea-4466-8111-3fefa470bcb9_ContentBits">
    <vt:lpwstr>0</vt:lpwstr>
  </property>
  <property fmtid="{D5CDD505-2E9C-101B-9397-08002B2CF9AE}" pid="9" name="ContentTypeId">
    <vt:lpwstr>0x01010027A77A10053DCC44AC309E70A9DAB8F3</vt:lpwstr>
  </property>
</Properties>
</file>