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Lst>
  <p:sldSz cx="7559675" cy="1069181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 userDrawn="1">
          <p15:clr>
            <a:srgbClr val="A4A3A4"/>
          </p15:clr>
        </p15:guide>
        <p15:guide id="2" pos="226" userDrawn="1">
          <p15:clr>
            <a:srgbClr val="A4A3A4"/>
          </p15:clr>
        </p15:guide>
        <p15:guide id="3" pos="771" userDrawn="1">
          <p15:clr>
            <a:srgbClr val="A4A3A4"/>
          </p15:clr>
        </p15:guide>
        <p15:guide id="4" pos="4490" userDrawn="1">
          <p15:clr>
            <a:srgbClr val="A4A3A4"/>
          </p15:clr>
        </p15:guide>
        <p15:guide id="5" orient="horz" pos="6520" userDrawn="1">
          <p15:clr>
            <a:srgbClr val="A4A3A4"/>
          </p15:clr>
        </p15:guide>
        <p15:guide id="6" orient="horz" pos="1258" userDrawn="1">
          <p15:clr>
            <a:srgbClr val="A4A3A4"/>
          </p15:clr>
        </p15:guide>
        <p15:guide id="9" orient="horz" pos="1530" userDrawn="1">
          <p15:clr>
            <a:srgbClr val="A4A3A4"/>
          </p15:clr>
        </p15:guide>
        <p15:guide id="14" orient="horz" pos="5681" userDrawn="1">
          <p15:clr>
            <a:srgbClr val="A4A3A4"/>
          </p15:clr>
        </p15:guide>
        <p15:guide id="15" pos="32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591C"/>
    <a:srgbClr val="E7D237"/>
    <a:srgbClr val="E4E039"/>
    <a:srgbClr val="E1CD3D"/>
    <a:srgbClr val="00455E"/>
    <a:srgbClr val="F2AACB"/>
    <a:srgbClr val="565656"/>
    <a:srgbClr val="F6A924"/>
    <a:srgbClr val="474D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0" d="100"/>
          <a:sy n="70" d="100"/>
        </p:scale>
        <p:origin x="1548" y="-976"/>
      </p:cViewPr>
      <p:guideLst>
        <p:guide orient="horz" pos="238"/>
        <p:guide pos="226"/>
        <p:guide pos="771"/>
        <p:guide pos="4490"/>
        <p:guide orient="horz" pos="6520"/>
        <p:guide orient="horz" pos="1258"/>
        <p:guide orient="horz" pos="1530"/>
        <p:guide orient="horz" pos="5681"/>
        <p:guide pos="326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455CDC8-1802-4A3D-A1B6-8822DCDF5E31}" type="datetimeFigureOut">
              <a:rPr lang="fr-FR" smtClean="0"/>
              <a:t>05/05/2025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2898722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455CDC8-1802-4A3D-A1B6-8822DCDF5E31}" type="datetimeFigureOut">
              <a:rPr lang="fr-FR" smtClean="0"/>
              <a:t>05/05/2025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4079303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455CDC8-1802-4A3D-A1B6-8822DCDF5E31}" type="datetimeFigureOut">
              <a:rPr lang="fr-FR" smtClean="0"/>
              <a:t>05/05/2025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2476610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455CDC8-1802-4A3D-A1B6-8822DCDF5E31}" type="datetimeFigureOut">
              <a:rPr lang="fr-FR" smtClean="0"/>
              <a:t>05/05/2025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3916740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455CDC8-1802-4A3D-A1B6-8822DCDF5E31}" type="datetimeFigureOut">
              <a:rPr lang="fr-FR" smtClean="0"/>
              <a:t>05/05/2025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1859536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455CDC8-1802-4A3D-A1B6-8822DCDF5E31}" type="datetimeFigureOut">
              <a:rPr lang="fr-FR" smtClean="0"/>
              <a:t>05/05/2025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3549805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455CDC8-1802-4A3D-A1B6-8822DCDF5E31}" type="datetimeFigureOut">
              <a:rPr lang="fr-FR" smtClean="0"/>
              <a:t>05/05/2025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1338233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455CDC8-1802-4A3D-A1B6-8822DCDF5E31}" type="datetimeFigureOut">
              <a:rPr lang="fr-FR" smtClean="0"/>
              <a:t>05/05/2025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2762823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5CDC8-1802-4A3D-A1B6-8822DCDF5E31}" type="datetimeFigureOut">
              <a:rPr lang="fr-FR" smtClean="0"/>
              <a:t>05/05/2025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2220646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455CDC8-1802-4A3D-A1B6-8822DCDF5E31}" type="datetimeFigureOut">
              <a:rPr lang="fr-FR" smtClean="0"/>
              <a:t>05/05/2025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1966156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455CDC8-1802-4A3D-A1B6-8822DCDF5E31}" type="datetimeFigureOut">
              <a:rPr lang="fr-FR" smtClean="0"/>
              <a:t>05/05/2025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4D72C62-58E5-4DB2-8DB1-172DC2E32094}" type="slidenum">
              <a:rPr lang="fr-FR" smtClean="0"/>
              <a:t>‹N°›</a:t>
            </a:fld>
            <a:endParaRPr lang="fr-FR"/>
          </a:p>
        </p:txBody>
      </p:sp>
    </p:spTree>
    <p:extLst>
      <p:ext uri="{BB962C8B-B14F-4D97-AF65-F5344CB8AC3E}">
        <p14:creationId xmlns:p14="http://schemas.microsoft.com/office/powerpoint/2010/main" val="402352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E455CDC8-1802-4A3D-A1B6-8822DCDF5E31}" type="datetimeFigureOut">
              <a:rPr lang="fr-FR" smtClean="0"/>
              <a:t>05/05/2025</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54D72C62-58E5-4DB2-8DB1-172DC2E32094}" type="slidenum">
              <a:rPr lang="fr-FR" smtClean="0"/>
              <a:t>‹N°›</a:t>
            </a:fld>
            <a:endParaRPr lang="fr-FR"/>
          </a:p>
        </p:txBody>
      </p:sp>
    </p:spTree>
    <p:extLst>
      <p:ext uri="{BB962C8B-B14F-4D97-AF65-F5344CB8AC3E}">
        <p14:creationId xmlns:p14="http://schemas.microsoft.com/office/powerpoint/2010/main" val="24649722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jpg"/><Relationship Id="rId18" Type="http://schemas.openxmlformats.org/officeDocument/2006/relationships/image" Target="../media/image17.jpg"/><Relationship Id="rId3" Type="http://schemas.openxmlformats.org/officeDocument/2006/relationships/image" Target="../media/image2.png"/><Relationship Id="rId7" Type="http://schemas.openxmlformats.org/officeDocument/2006/relationships/image" Target="../media/image6.jpg"/><Relationship Id="rId12" Type="http://schemas.openxmlformats.org/officeDocument/2006/relationships/image" Target="../media/image11.jp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jpg"/><Relationship Id="rId1" Type="http://schemas.openxmlformats.org/officeDocument/2006/relationships/slideLayout" Target="../slideLayouts/slideLayout1.xml"/><Relationship Id="rId6" Type="http://schemas.openxmlformats.org/officeDocument/2006/relationships/image" Target="../media/image5.jpg"/><Relationship Id="rId11" Type="http://schemas.openxmlformats.org/officeDocument/2006/relationships/image" Target="../media/image10.jpg"/><Relationship Id="rId5" Type="http://schemas.openxmlformats.org/officeDocument/2006/relationships/image" Target="../media/image4.jpg"/><Relationship Id="rId15" Type="http://schemas.openxmlformats.org/officeDocument/2006/relationships/image" Target="../media/image14.jpg"/><Relationship Id="rId10" Type="http://schemas.openxmlformats.org/officeDocument/2006/relationships/image" Target="../media/image9.jp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jpg"/><Relationship Id="rId14" Type="http://schemas.openxmlformats.org/officeDocument/2006/relationships/image" Target="../media/image13.jpg"/></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Connecteur droit 25">
            <a:extLst>
              <a:ext uri="{FF2B5EF4-FFF2-40B4-BE49-F238E27FC236}">
                <a16:creationId xmlns:a16="http://schemas.microsoft.com/office/drawing/2014/main" id="{45E71CE4-D3B5-476A-15BB-A28A61EDD116}"/>
              </a:ext>
            </a:extLst>
          </p:cNvPr>
          <p:cNvCxnSpPr>
            <a:cxnSpLocks/>
          </p:cNvCxnSpPr>
          <p:nvPr/>
        </p:nvCxnSpPr>
        <p:spPr>
          <a:xfrm flipH="1">
            <a:off x="339183" y="2478566"/>
            <a:ext cx="19593" cy="7948852"/>
          </a:xfrm>
          <a:prstGeom prst="line">
            <a:avLst/>
          </a:prstGeom>
          <a:ln w="38100">
            <a:solidFill>
              <a:srgbClr val="E4E039"/>
            </a:solidFill>
          </a:ln>
        </p:spPr>
        <p:style>
          <a:lnRef idx="1">
            <a:schemeClr val="accent1"/>
          </a:lnRef>
          <a:fillRef idx="0">
            <a:schemeClr val="accent1"/>
          </a:fillRef>
          <a:effectRef idx="0">
            <a:schemeClr val="accent1"/>
          </a:effectRef>
          <a:fontRef idx="minor">
            <a:schemeClr val="tx1"/>
          </a:fontRef>
        </p:style>
      </p:cxnSp>
      <p:cxnSp>
        <p:nvCxnSpPr>
          <p:cNvPr id="54" name="Connecteur droit 53">
            <a:extLst>
              <a:ext uri="{FF2B5EF4-FFF2-40B4-BE49-F238E27FC236}">
                <a16:creationId xmlns:a16="http://schemas.microsoft.com/office/drawing/2014/main" id="{5F28588C-BC8F-495C-910C-E8CFE1649905}"/>
              </a:ext>
            </a:extLst>
          </p:cNvPr>
          <p:cNvCxnSpPr>
            <a:cxnSpLocks/>
          </p:cNvCxnSpPr>
          <p:nvPr/>
        </p:nvCxnSpPr>
        <p:spPr>
          <a:xfrm>
            <a:off x="1941779" y="2371709"/>
            <a:ext cx="7343" cy="8146370"/>
          </a:xfrm>
          <a:prstGeom prst="line">
            <a:avLst/>
          </a:prstGeom>
          <a:ln w="38100">
            <a:solidFill>
              <a:srgbClr val="E4E039"/>
            </a:solidFill>
          </a:ln>
        </p:spPr>
        <p:style>
          <a:lnRef idx="1">
            <a:schemeClr val="accent1"/>
          </a:lnRef>
          <a:fillRef idx="0">
            <a:schemeClr val="accent1"/>
          </a:fillRef>
          <a:effectRef idx="0">
            <a:schemeClr val="accent1"/>
          </a:effectRef>
          <a:fontRef idx="minor">
            <a:schemeClr val="tx1"/>
          </a:fontRef>
        </p:style>
      </p:cxnSp>
      <p:pic>
        <p:nvPicPr>
          <p:cNvPr id="16" name="Image 15">
            <a:extLst>
              <a:ext uri="{FF2B5EF4-FFF2-40B4-BE49-F238E27FC236}">
                <a16:creationId xmlns:a16="http://schemas.microsoft.com/office/drawing/2014/main" id="{995F0683-3852-4E4D-BDD0-1137E0D9065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84325" y="378584"/>
            <a:ext cx="5391923" cy="1618491"/>
          </a:xfrm>
          <a:prstGeom prst="rect">
            <a:avLst/>
          </a:prstGeom>
        </p:spPr>
      </p:pic>
      <p:pic>
        <p:nvPicPr>
          <p:cNvPr id="9" name="Image 8">
            <a:extLst>
              <a:ext uri="{FF2B5EF4-FFF2-40B4-BE49-F238E27FC236}">
                <a16:creationId xmlns:a16="http://schemas.microsoft.com/office/drawing/2014/main" id="{C9609B4F-6EE0-413C-9A6E-7DB5591869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776" y="377826"/>
            <a:ext cx="865188" cy="865908"/>
          </a:xfrm>
          <a:prstGeom prst="rect">
            <a:avLst/>
          </a:prstGeom>
        </p:spPr>
      </p:pic>
      <p:sp>
        <p:nvSpPr>
          <p:cNvPr id="12" name="Rectangle 11">
            <a:extLst>
              <a:ext uri="{FF2B5EF4-FFF2-40B4-BE49-F238E27FC236}">
                <a16:creationId xmlns:a16="http://schemas.microsoft.com/office/drawing/2014/main" id="{07B8AE7E-8114-4598-BB9B-207C1AE83B76}"/>
              </a:ext>
            </a:extLst>
          </p:cNvPr>
          <p:cNvSpPr/>
          <p:nvPr/>
        </p:nvSpPr>
        <p:spPr>
          <a:xfrm>
            <a:off x="5759450" y="0"/>
            <a:ext cx="1800225" cy="2428876"/>
          </a:xfrm>
          <a:prstGeom prst="rect">
            <a:avLst/>
          </a:prstGeom>
          <a:solidFill>
            <a:srgbClr val="E4E0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13">
            <a:extLst>
              <a:ext uri="{FF2B5EF4-FFF2-40B4-BE49-F238E27FC236}">
                <a16:creationId xmlns:a16="http://schemas.microsoft.com/office/drawing/2014/main" id="{EA1A51D6-CB99-44CE-B148-B901329F33E5}"/>
              </a:ext>
            </a:extLst>
          </p:cNvPr>
          <p:cNvCxnSpPr>
            <a:cxnSpLocks/>
          </p:cNvCxnSpPr>
          <p:nvPr/>
        </p:nvCxnSpPr>
        <p:spPr>
          <a:xfrm>
            <a:off x="5759449" y="2428875"/>
            <a:ext cx="1800226" cy="0"/>
          </a:xfrm>
          <a:prstGeom prst="line">
            <a:avLst/>
          </a:prstGeom>
          <a:ln w="76200">
            <a:solidFill>
              <a:srgbClr val="00455E"/>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9F055DBC-707C-42AF-912A-710A4BAE21C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33191" y="474464"/>
            <a:ext cx="3599695" cy="1618491"/>
          </a:xfrm>
          <a:prstGeom prst="rect">
            <a:avLst/>
          </a:prstGeom>
        </p:spPr>
      </p:pic>
      <p:sp>
        <p:nvSpPr>
          <p:cNvPr id="21" name="ZoneTexte 20">
            <a:extLst>
              <a:ext uri="{FF2B5EF4-FFF2-40B4-BE49-F238E27FC236}">
                <a16:creationId xmlns:a16="http://schemas.microsoft.com/office/drawing/2014/main" id="{68A62EED-C1A4-42E0-BDDF-DBEE013D1772}"/>
              </a:ext>
            </a:extLst>
          </p:cNvPr>
          <p:cNvSpPr txBox="1"/>
          <p:nvPr/>
        </p:nvSpPr>
        <p:spPr>
          <a:xfrm>
            <a:off x="150738" y="1314450"/>
            <a:ext cx="1308854" cy="333168"/>
          </a:xfrm>
          <a:prstGeom prst="rect">
            <a:avLst/>
          </a:prstGeom>
          <a:noFill/>
        </p:spPr>
        <p:txBody>
          <a:bodyPr wrap="square" rtlCol="0">
            <a:spAutoFit/>
          </a:bodyPr>
          <a:lstStyle/>
          <a:p>
            <a:pPr marL="0" marR="0" indent="0" algn="ctr">
              <a:lnSpc>
                <a:spcPts val="1800"/>
              </a:lnSpc>
              <a:spcBef>
                <a:spcPts val="0"/>
              </a:spcBef>
            </a:pPr>
            <a:r>
              <a:rPr lang="fr-FR" sz="2000" kern="1400" dirty="0">
                <a:solidFill>
                  <a:srgbClr val="E7591C"/>
                </a:solidFill>
                <a:latin typeface="Gotham Condensed Bold" pitchFamily="50" charset="0"/>
              </a:rPr>
              <a:t>LCL RAA</a:t>
            </a:r>
            <a:endParaRPr lang="fr-FR" sz="2000" kern="1400" dirty="0">
              <a:ln>
                <a:noFill/>
              </a:ln>
              <a:solidFill>
                <a:srgbClr val="000000"/>
              </a:solidFill>
              <a:effectLst/>
              <a:latin typeface="Calibri" panose="020F0502020204030204" pitchFamily="34" charset="0"/>
            </a:endParaRPr>
          </a:p>
        </p:txBody>
      </p:sp>
      <p:sp>
        <p:nvSpPr>
          <p:cNvPr id="55" name="Ellipse 54">
            <a:extLst>
              <a:ext uri="{FF2B5EF4-FFF2-40B4-BE49-F238E27FC236}">
                <a16:creationId xmlns:a16="http://schemas.microsoft.com/office/drawing/2014/main" id="{3B07AB11-3476-4E5A-8DE2-C03652D470C4}"/>
              </a:ext>
            </a:extLst>
          </p:cNvPr>
          <p:cNvSpPr/>
          <p:nvPr/>
        </p:nvSpPr>
        <p:spPr>
          <a:xfrm>
            <a:off x="44533" y="2553276"/>
            <a:ext cx="603137" cy="603137"/>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ZoneTexte 55">
            <a:extLst>
              <a:ext uri="{FF2B5EF4-FFF2-40B4-BE49-F238E27FC236}">
                <a16:creationId xmlns:a16="http://schemas.microsoft.com/office/drawing/2014/main" id="{35C35134-06DA-4D66-809A-893C81D5D47C}"/>
              </a:ext>
            </a:extLst>
          </p:cNvPr>
          <p:cNvSpPr txBox="1"/>
          <p:nvPr/>
        </p:nvSpPr>
        <p:spPr>
          <a:xfrm>
            <a:off x="647087" y="2578330"/>
            <a:ext cx="1484432" cy="553998"/>
          </a:xfrm>
          <a:prstGeom prst="rect">
            <a:avLst/>
          </a:prstGeom>
          <a:noFill/>
        </p:spPr>
        <p:txBody>
          <a:bodyPr wrap="square" rtlCol="0">
            <a:spAutoFit/>
          </a:bodyPr>
          <a:lstStyle/>
          <a:p>
            <a:r>
              <a:rPr lang="fr-FR" sz="1000" b="1" i="0" spc="-20" dirty="0">
                <a:solidFill>
                  <a:srgbClr val="565656"/>
                </a:solidFill>
                <a:effectLst/>
                <a:latin typeface="Gotham Condensed Book" pitchFamily="50" charset="0"/>
                <a:cs typeface="Gotham Condensed Bold" pitchFamily="50" charset="0"/>
              </a:rPr>
              <a:t>Amélie BARBIER</a:t>
            </a:r>
            <a:endParaRPr lang="fr-FR" sz="1000" spc="-20" dirty="0">
              <a:solidFill>
                <a:srgbClr val="565656"/>
              </a:solidFill>
              <a:effectLst/>
              <a:latin typeface="Gotham Condensed Book" pitchFamily="50" charset="0"/>
              <a:cs typeface="Gotham Condensed Bold" pitchFamily="50" charset="0"/>
            </a:endParaRPr>
          </a:p>
          <a:p>
            <a:r>
              <a:rPr lang="fr-FR" sz="1000" spc="-20" dirty="0">
                <a:solidFill>
                  <a:srgbClr val="565656"/>
                </a:solidFill>
                <a:effectLst/>
                <a:latin typeface="Gotham Condensed Book" pitchFamily="50" charset="0"/>
                <a:cs typeface="Gotham Condensed Bold" pitchFamily="50" charset="0"/>
              </a:rPr>
              <a:t>E</a:t>
            </a:r>
            <a:r>
              <a:rPr lang="fr-FR" sz="1000" spc="-20" dirty="0">
                <a:solidFill>
                  <a:srgbClr val="565656"/>
                </a:solidFill>
                <a:latin typeface="Gotham Condensed Book" pitchFamily="50" charset="0"/>
                <a:cs typeface="Gotham Condensed Bold" pitchFamily="50" charset="0"/>
              </a:rPr>
              <a:t>lue CSE </a:t>
            </a:r>
            <a:endParaRPr lang="fr-FR" sz="1000" spc="-20" dirty="0">
              <a:solidFill>
                <a:srgbClr val="565656"/>
              </a:solidFill>
              <a:effectLst/>
              <a:latin typeface="Gotham Condensed Book" pitchFamily="50" charset="0"/>
              <a:cs typeface="Gotham Condensed Bold" pitchFamily="50" charset="0"/>
            </a:endParaRPr>
          </a:p>
          <a:p>
            <a:r>
              <a:rPr lang="fr-FR" sz="1000" b="0" i="0" spc="-20" dirty="0">
                <a:solidFill>
                  <a:srgbClr val="565656"/>
                </a:solidFill>
                <a:effectLst/>
                <a:latin typeface="Gotham Condensed Book" pitchFamily="50" charset="0"/>
                <a:cs typeface="Gotham Condensed Bold" pitchFamily="50" charset="0"/>
              </a:rPr>
              <a:t>06 </a:t>
            </a:r>
            <a:r>
              <a:rPr lang="fr-FR" sz="1000" spc="-20" dirty="0">
                <a:solidFill>
                  <a:srgbClr val="565656"/>
                </a:solidFill>
                <a:latin typeface="Gotham Condensed Book" pitchFamily="50" charset="0"/>
                <a:cs typeface="Gotham Condensed Bold" pitchFamily="50" charset="0"/>
              </a:rPr>
              <a:t>32 45 97 65</a:t>
            </a:r>
            <a:endParaRPr lang="fr-FR" sz="1000" spc="-20" dirty="0">
              <a:solidFill>
                <a:srgbClr val="565656"/>
              </a:solidFill>
              <a:effectLst/>
              <a:latin typeface="Gotham Condensed Book" pitchFamily="50" charset="0"/>
              <a:cs typeface="Gotham Condensed Bold" pitchFamily="50" charset="0"/>
            </a:endParaRPr>
          </a:p>
        </p:txBody>
      </p:sp>
      <p:sp>
        <p:nvSpPr>
          <p:cNvPr id="57" name="Ellipse 56">
            <a:extLst>
              <a:ext uri="{FF2B5EF4-FFF2-40B4-BE49-F238E27FC236}">
                <a16:creationId xmlns:a16="http://schemas.microsoft.com/office/drawing/2014/main" id="{17A12DEC-64CB-4CA8-A4FA-3FA5F491F405}"/>
              </a:ext>
            </a:extLst>
          </p:cNvPr>
          <p:cNvSpPr/>
          <p:nvPr/>
        </p:nvSpPr>
        <p:spPr>
          <a:xfrm>
            <a:off x="44533" y="3173644"/>
            <a:ext cx="603137" cy="603137"/>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Ellipse 67">
            <a:extLst>
              <a:ext uri="{FF2B5EF4-FFF2-40B4-BE49-F238E27FC236}">
                <a16:creationId xmlns:a16="http://schemas.microsoft.com/office/drawing/2014/main" id="{DCBB80E5-CD25-48F3-A228-C411329E9939}"/>
              </a:ext>
            </a:extLst>
          </p:cNvPr>
          <p:cNvSpPr/>
          <p:nvPr/>
        </p:nvSpPr>
        <p:spPr>
          <a:xfrm>
            <a:off x="37611" y="3788392"/>
            <a:ext cx="603137" cy="603137"/>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Ellipse 68">
            <a:extLst>
              <a:ext uri="{FF2B5EF4-FFF2-40B4-BE49-F238E27FC236}">
                <a16:creationId xmlns:a16="http://schemas.microsoft.com/office/drawing/2014/main" id="{FAC8A6D4-822F-4139-A5A7-0E6D1A909972}"/>
              </a:ext>
            </a:extLst>
          </p:cNvPr>
          <p:cNvSpPr/>
          <p:nvPr/>
        </p:nvSpPr>
        <p:spPr>
          <a:xfrm>
            <a:off x="36622" y="4403140"/>
            <a:ext cx="603137" cy="603137"/>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Ellipse 69">
            <a:extLst>
              <a:ext uri="{FF2B5EF4-FFF2-40B4-BE49-F238E27FC236}">
                <a16:creationId xmlns:a16="http://schemas.microsoft.com/office/drawing/2014/main" id="{D6F993E6-C7CD-4325-BF40-162F1133CA96}"/>
              </a:ext>
            </a:extLst>
          </p:cNvPr>
          <p:cNvSpPr/>
          <p:nvPr/>
        </p:nvSpPr>
        <p:spPr>
          <a:xfrm>
            <a:off x="36623" y="6247199"/>
            <a:ext cx="603137" cy="603137"/>
          </a:xfrm>
          <a:prstGeom prst="ellipse">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a:extLst>
              <a:ext uri="{FF2B5EF4-FFF2-40B4-BE49-F238E27FC236}">
                <a16:creationId xmlns:a16="http://schemas.microsoft.com/office/drawing/2014/main" id="{0639EC90-0365-46C7-B647-39C8B3FFFD23}"/>
              </a:ext>
            </a:extLst>
          </p:cNvPr>
          <p:cNvSpPr/>
          <p:nvPr/>
        </p:nvSpPr>
        <p:spPr>
          <a:xfrm>
            <a:off x="36099" y="5632451"/>
            <a:ext cx="603137" cy="603137"/>
          </a:xfrm>
          <a:prstGeom prst="ellipse">
            <a:avLst/>
          </a:prstGeom>
          <a:blipFill dpi="0" rotWithShape="1">
            <a:blip r:embed="rId1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a:extLst>
              <a:ext uri="{FF2B5EF4-FFF2-40B4-BE49-F238E27FC236}">
                <a16:creationId xmlns:a16="http://schemas.microsoft.com/office/drawing/2014/main" id="{04F184C6-A5B7-4B14-9253-5808CC3AA476}"/>
              </a:ext>
            </a:extLst>
          </p:cNvPr>
          <p:cNvSpPr/>
          <p:nvPr/>
        </p:nvSpPr>
        <p:spPr>
          <a:xfrm>
            <a:off x="30481" y="5017703"/>
            <a:ext cx="603137" cy="603137"/>
          </a:xfrm>
          <a:prstGeom prst="ellipse">
            <a:avLst/>
          </a:prstGeom>
          <a:blipFill dpi="0" rotWithShape="1">
            <a:blip r:embed="rId1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Ellipse 72">
            <a:extLst>
              <a:ext uri="{FF2B5EF4-FFF2-40B4-BE49-F238E27FC236}">
                <a16:creationId xmlns:a16="http://schemas.microsoft.com/office/drawing/2014/main" id="{A475AE3C-CBD9-47FA-9CE8-FAD8A9394808}"/>
              </a:ext>
            </a:extLst>
          </p:cNvPr>
          <p:cNvSpPr/>
          <p:nvPr/>
        </p:nvSpPr>
        <p:spPr>
          <a:xfrm>
            <a:off x="44533" y="6869964"/>
            <a:ext cx="603137" cy="603137"/>
          </a:xfrm>
          <a:prstGeom prst="ellipse">
            <a:avLst/>
          </a:prstGeom>
          <a:blipFill dpi="0" rotWithShape="1">
            <a:blip r:embed="rId1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Ellipse 73">
            <a:extLst>
              <a:ext uri="{FF2B5EF4-FFF2-40B4-BE49-F238E27FC236}">
                <a16:creationId xmlns:a16="http://schemas.microsoft.com/office/drawing/2014/main" id="{0C94C5F3-BE29-4F17-810C-78559E916E8F}"/>
              </a:ext>
            </a:extLst>
          </p:cNvPr>
          <p:cNvSpPr/>
          <p:nvPr/>
        </p:nvSpPr>
        <p:spPr>
          <a:xfrm>
            <a:off x="36624" y="7484712"/>
            <a:ext cx="603137" cy="603137"/>
          </a:xfrm>
          <a:prstGeom prst="ellipse">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5" name="Ellipse 74">
            <a:extLst>
              <a:ext uri="{FF2B5EF4-FFF2-40B4-BE49-F238E27FC236}">
                <a16:creationId xmlns:a16="http://schemas.microsoft.com/office/drawing/2014/main" id="{FA719398-134E-4709-98C3-9A729D369382}"/>
              </a:ext>
            </a:extLst>
          </p:cNvPr>
          <p:cNvSpPr/>
          <p:nvPr/>
        </p:nvSpPr>
        <p:spPr>
          <a:xfrm>
            <a:off x="42698" y="8104213"/>
            <a:ext cx="603137" cy="603137"/>
          </a:xfrm>
          <a:prstGeom prst="ellipse">
            <a:avLst/>
          </a:prstGeom>
          <a:blipFill dpi="0" rotWithShape="1">
            <a:blip r:embed="rId1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Ellipse 75">
            <a:extLst>
              <a:ext uri="{FF2B5EF4-FFF2-40B4-BE49-F238E27FC236}">
                <a16:creationId xmlns:a16="http://schemas.microsoft.com/office/drawing/2014/main" id="{9BC072E0-C06D-41BA-BD5D-1E439CE7DF09}"/>
              </a:ext>
            </a:extLst>
          </p:cNvPr>
          <p:cNvSpPr/>
          <p:nvPr/>
        </p:nvSpPr>
        <p:spPr>
          <a:xfrm>
            <a:off x="36099" y="8717431"/>
            <a:ext cx="603137" cy="603137"/>
          </a:xfrm>
          <a:prstGeom prst="ellipse">
            <a:avLst/>
          </a:prstGeom>
          <a:blipFill dpi="0" rotWithShape="1">
            <a:blip r:embed="rId1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ZoneTexte 77">
            <a:extLst>
              <a:ext uri="{FF2B5EF4-FFF2-40B4-BE49-F238E27FC236}">
                <a16:creationId xmlns:a16="http://schemas.microsoft.com/office/drawing/2014/main" id="{211C8BA4-1D59-4B7F-B1CD-719ECDFCB19C}"/>
              </a:ext>
            </a:extLst>
          </p:cNvPr>
          <p:cNvSpPr txBox="1"/>
          <p:nvPr/>
        </p:nvSpPr>
        <p:spPr>
          <a:xfrm>
            <a:off x="245098" y="2282434"/>
            <a:ext cx="1748516" cy="228589"/>
          </a:xfrm>
          <a:prstGeom prst="rect">
            <a:avLst/>
          </a:prstGeom>
          <a:noFill/>
        </p:spPr>
        <p:txBody>
          <a:bodyPr wrap="square" rtlCol="0">
            <a:spAutoFit/>
          </a:bodyPr>
          <a:lstStyle/>
          <a:p>
            <a:pPr algn="ctr">
              <a:lnSpc>
                <a:spcPts val="1100"/>
              </a:lnSpc>
            </a:pPr>
            <a:r>
              <a:rPr lang="fr-FR" sz="900" b="1" i="0" dirty="0">
                <a:solidFill>
                  <a:srgbClr val="00455E"/>
                </a:solidFill>
                <a:effectLst/>
                <a:latin typeface="Gotham Condensed Bold" pitchFamily="50" charset="0"/>
                <a:cs typeface="Gotham Condensed Bold" pitchFamily="50" charset="0"/>
              </a:rPr>
              <a:t>UNE ÉQUIPE À VOTRE ÉCOUTE</a:t>
            </a:r>
            <a:endParaRPr lang="fr-FR" sz="900" b="1" dirty="0">
              <a:solidFill>
                <a:srgbClr val="00455E"/>
              </a:solidFill>
              <a:effectLst/>
              <a:latin typeface="Gotham Condensed Bold" pitchFamily="50" charset="0"/>
              <a:cs typeface="Gotham Condensed Bold" pitchFamily="50" charset="0"/>
            </a:endParaRPr>
          </a:p>
        </p:txBody>
      </p:sp>
      <p:sp>
        <p:nvSpPr>
          <p:cNvPr id="2" name="ZoneTexte 1">
            <a:extLst>
              <a:ext uri="{FF2B5EF4-FFF2-40B4-BE49-F238E27FC236}">
                <a16:creationId xmlns:a16="http://schemas.microsoft.com/office/drawing/2014/main" id="{DCAB6F83-4431-C213-304F-B603BFFC5EA3}"/>
              </a:ext>
            </a:extLst>
          </p:cNvPr>
          <p:cNvSpPr txBox="1"/>
          <p:nvPr/>
        </p:nvSpPr>
        <p:spPr>
          <a:xfrm>
            <a:off x="717376" y="3851552"/>
            <a:ext cx="1484432" cy="400110"/>
          </a:xfrm>
          <a:prstGeom prst="rect">
            <a:avLst/>
          </a:prstGeom>
          <a:noFill/>
        </p:spPr>
        <p:txBody>
          <a:bodyPr wrap="square" rtlCol="0">
            <a:spAutoFit/>
          </a:bodyPr>
          <a:lstStyle/>
          <a:p>
            <a:r>
              <a:rPr lang="fr-FR" sz="1000" b="1" spc="-20" dirty="0">
                <a:solidFill>
                  <a:srgbClr val="565656"/>
                </a:solidFill>
                <a:latin typeface="Gotham Condensed Book" pitchFamily="50" charset="0"/>
                <a:cs typeface="Gotham Condensed Bold" pitchFamily="50" charset="0"/>
              </a:rPr>
              <a:t>Maud DESJOURS</a:t>
            </a:r>
            <a:endParaRPr lang="fr-FR" sz="1000" spc="-20" dirty="0">
              <a:solidFill>
                <a:srgbClr val="565656"/>
              </a:solidFill>
              <a:effectLst/>
              <a:latin typeface="Gotham Condensed Book" pitchFamily="50" charset="0"/>
              <a:cs typeface="Gotham Condensed Bold" pitchFamily="50" charset="0"/>
            </a:endParaRPr>
          </a:p>
          <a:p>
            <a:r>
              <a:rPr lang="fr-FR" sz="1000" spc="-20" dirty="0">
                <a:solidFill>
                  <a:srgbClr val="565656"/>
                </a:solidFill>
                <a:effectLst/>
                <a:latin typeface="Gotham Condensed Book" pitchFamily="50" charset="0"/>
                <a:cs typeface="Gotham Condensed Bold" pitchFamily="50" charset="0"/>
              </a:rPr>
              <a:t>E</a:t>
            </a:r>
            <a:r>
              <a:rPr lang="fr-FR" sz="1000" spc="-20" dirty="0">
                <a:solidFill>
                  <a:srgbClr val="565656"/>
                </a:solidFill>
                <a:latin typeface="Gotham Condensed Book" pitchFamily="50" charset="0"/>
                <a:cs typeface="Gotham Condensed Bold" pitchFamily="50" charset="0"/>
              </a:rPr>
              <a:t>lue CSE et CSSCT</a:t>
            </a:r>
            <a:endParaRPr lang="fr-FR" sz="1000" spc="-20" dirty="0">
              <a:solidFill>
                <a:srgbClr val="565656"/>
              </a:solidFill>
              <a:effectLst/>
              <a:latin typeface="Gotham Condensed Book" pitchFamily="50" charset="0"/>
              <a:cs typeface="Gotham Condensed Bold" pitchFamily="50" charset="0"/>
            </a:endParaRPr>
          </a:p>
        </p:txBody>
      </p:sp>
      <p:sp>
        <p:nvSpPr>
          <p:cNvPr id="3" name="ZoneTexte 2">
            <a:extLst>
              <a:ext uri="{FF2B5EF4-FFF2-40B4-BE49-F238E27FC236}">
                <a16:creationId xmlns:a16="http://schemas.microsoft.com/office/drawing/2014/main" id="{A6A09B19-01C6-09B3-4A00-68E47C45E233}"/>
              </a:ext>
            </a:extLst>
          </p:cNvPr>
          <p:cNvSpPr txBox="1"/>
          <p:nvPr/>
        </p:nvSpPr>
        <p:spPr>
          <a:xfrm>
            <a:off x="647087" y="3203910"/>
            <a:ext cx="1484432" cy="553998"/>
          </a:xfrm>
          <a:prstGeom prst="rect">
            <a:avLst/>
          </a:prstGeom>
          <a:noFill/>
        </p:spPr>
        <p:txBody>
          <a:bodyPr wrap="square" rtlCol="0">
            <a:spAutoFit/>
          </a:bodyPr>
          <a:lstStyle/>
          <a:p>
            <a:r>
              <a:rPr lang="fr-FR" sz="1000" b="1" spc="-20" dirty="0">
                <a:solidFill>
                  <a:srgbClr val="565656"/>
                </a:solidFill>
                <a:latin typeface="Gotham Condensed Book" pitchFamily="50" charset="0"/>
                <a:cs typeface="Gotham Condensed Bold" pitchFamily="50" charset="0"/>
              </a:rPr>
              <a:t>Valérie PERRIOLLAT</a:t>
            </a:r>
            <a:endParaRPr lang="fr-FR" sz="1000" spc="-20" dirty="0">
              <a:solidFill>
                <a:srgbClr val="565656"/>
              </a:solidFill>
              <a:effectLst/>
              <a:latin typeface="Gotham Condensed Book" pitchFamily="50" charset="0"/>
              <a:cs typeface="Gotham Condensed Bold" pitchFamily="50" charset="0"/>
            </a:endParaRPr>
          </a:p>
          <a:p>
            <a:r>
              <a:rPr lang="fr-FR" sz="1000" spc="-20" dirty="0">
                <a:solidFill>
                  <a:srgbClr val="565656"/>
                </a:solidFill>
                <a:effectLst/>
                <a:latin typeface="Gotham Condensed Book" pitchFamily="50" charset="0"/>
                <a:cs typeface="Gotham Condensed Bold" pitchFamily="50" charset="0"/>
              </a:rPr>
              <a:t>E</a:t>
            </a:r>
            <a:r>
              <a:rPr lang="fr-FR" sz="1000" spc="-20" dirty="0">
                <a:solidFill>
                  <a:srgbClr val="565656"/>
                </a:solidFill>
                <a:latin typeface="Gotham Condensed Book" pitchFamily="50" charset="0"/>
                <a:cs typeface="Gotham Condensed Bold" pitchFamily="50" charset="0"/>
              </a:rPr>
              <a:t>lue CSE et CSSCT</a:t>
            </a:r>
            <a:endParaRPr lang="fr-FR" sz="1000" spc="-20" dirty="0">
              <a:solidFill>
                <a:srgbClr val="565656"/>
              </a:solidFill>
              <a:effectLst/>
              <a:latin typeface="Gotham Condensed Book" pitchFamily="50" charset="0"/>
              <a:cs typeface="Gotham Condensed Bold" pitchFamily="50" charset="0"/>
            </a:endParaRPr>
          </a:p>
          <a:p>
            <a:r>
              <a:rPr lang="fr-FR" sz="1000" b="0" i="0" spc="-20" dirty="0">
                <a:solidFill>
                  <a:srgbClr val="565656"/>
                </a:solidFill>
                <a:effectLst/>
                <a:latin typeface="Gotham Condensed Book" pitchFamily="50" charset="0"/>
                <a:cs typeface="Gotham Condensed Bold" pitchFamily="50" charset="0"/>
              </a:rPr>
              <a:t>06 73 72 09 38</a:t>
            </a:r>
            <a:endParaRPr lang="fr-FR" sz="1000" spc="-20" dirty="0">
              <a:solidFill>
                <a:srgbClr val="565656"/>
              </a:solidFill>
              <a:effectLst/>
              <a:latin typeface="Gotham Condensed Book" pitchFamily="50" charset="0"/>
              <a:cs typeface="Gotham Condensed Bold" pitchFamily="50" charset="0"/>
            </a:endParaRPr>
          </a:p>
        </p:txBody>
      </p:sp>
      <p:sp>
        <p:nvSpPr>
          <p:cNvPr id="4" name="Ellipse 3">
            <a:extLst>
              <a:ext uri="{FF2B5EF4-FFF2-40B4-BE49-F238E27FC236}">
                <a16:creationId xmlns:a16="http://schemas.microsoft.com/office/drawing/2014/main" id="{2A24F7B6-221E-736A-B3E3-C75C5045CD47}"/>
              </a:ext>
            </a:extLst>
          </p:cNvPr>
          <p:cNvSpPr/>
          <p:nvPr/>
        </p:nvSpPr>
        <p:spPr>
          <a:xfrm>
            <a:off x="42698" y="9335714"/>
            <a:ext cx="603137" cy="603137"/>
          </a:xfrm>
          <a:prstGeom prst="ellipse">
            <a:avLst/>
          </a:prstGeom>
          <a:blipFill dpi="0" rotWithShape="1">
            <a:blip r:embed="rId1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A469E6A9-993A-6B46-5D1F-DC5449448A41}"/>
              </a:ext>
            </a:extLst>
          </p:cNvPr>
          <p:cNvSpPr txBox="1"/>
          <p:nvPr/>
        </p:nvSpPr>
        <p:spPr>
          <a:xfrm>
            <a:off x="647087" y="4433337"/>
            <a:ext cx="1170104" cy="553998"/>
          </a:xfrm>
          <a:prstGeom prst="rect">
            <a:avLst/>
          </a:prstGeom>
          <a:noFill/>
        </p:spPr>
        <p:txBody>
          <a:bodyPr wrap="square" rtlCol="0">
            <a:spAutoFit/>
          </a:bodyPr>
          <a:lstStyle/>
          <a:p>
            <a:r>
              <a:rPr lang="fr-FR" sz="1000" b="1" spc="-20" dirty="0">
                <a:solidFill>
                  <a:srgbClr val="565656"/>
                </a:solidFill>
                <a:latin typeface="Gotham Condensed Book" pitchFamily="50" charset="0"/>
              </a:rPr>
              <a:t>Thibault MARQUET</a:t>
            </a:r>
          </a:p>
          <a:p>
            <a:r>
              <a:rPr lang="fr-FR" sz="1000" spc="-20" dirty="0">
                <a:solidFill>
                  <a:srgbClr val="565656"/>
                </a:solidFill>
                <a:latin typeface="Gotham Condensed Book" pitchFamily="50" charset="0"/>
              </a:rPr>
              <a:t>Elu CSE et CSSCT</a:t>
            </a:r>
          </a:p>
          <a:p>
            <a:r>
              <a:rPr lang="fr-FR" sz="1000" spc="-20" dirty="0">
                <a:solidFill>
                  <a:srgbClr val="565656"/>
                </a:solidFill>
                <a:latin typeface="Gotham Condensed Book" pitchFamily="50" charset="0"/>
              </a:rPr>
              <a:t>06 85 47 76 76</a:t>
            </a:r>
          </a:p>
        </p:txBody>
      </p:sp>
      <p:sp>
        <p:nvSpPr>
          <p:cNvPr id="7" name="ZoneTexte 6">
            <a:extLst>
              <a:ext uri="{FF2B5EF4-FFF2-40B4-BE49-F238E27FC236}">
                <a16:creationId xmlns:a16="http://schemas.microsoft.com/office/drawing/2014/main" id="{BBED9337-0E56-2DA1-C481-2F2D1B0FF647}"/>
              </a:ext>
            </a:extLst>
          </p:cNvPr>
          <p:cNvSpPr txBox="1"/>
          <p:nvPr/>
        </p:nvSpPr>
        <p:spPr>
          <a:xfrm>
            <a:off x="628703" y="5071841"/>
            <a:ext cx="1305943" cy="553998"/>
          </a:xfrm>
          <a:prstGeom prst="rect">
            <a:avLst/>
          </a:prstGeom>
          <a:noFill/>
        </p:spPr>
        <p:txBody>
          <a:bodyPr wrap="square" rtlCol="0">
            <a:spAutoFit/>
          </a:bodyPr>
          <a:lstStyle/>
          <a:p>
            <a:r>
              <a:rPr lang="fr-FR" sz="1000" b="1" spc="-20" dirty="0">
                <a:solidFill>
                  <a:srgbClr val="565656"/>
                </a:solidFill>
                <a:latin typeface="Gotham Condensed Book" pitchFamily="50" charset="0"/>
              </a:rPr>
              <a:t>Stéphanie ALLMANG</a:t>
            </a:r>
          </a:p>
          <a:p>
            <a:r>
              <a:rPr lang="fr-FR" sz="1000" spc="-20" dirty="0">
                <a:solidFill>
                  <a:srgbClr val="565656"/>
                </a:solidFill>
                <a:latin typeface="Gotham Condensed Book" pitchFamily="50" charset="0"/>
              </a:rPr>
              <a:t>Elue CSE </a:t>
            </a:r>
          </a:p>
          <a:p>
            <a:r>
              <a:rPr lang="fr-FR" sz="1000" spc="-20" dirty="0">
                <a:solidFill>
                  <a:srgbClr val="565656"/>
                </a:solidFill>
                <a:latin typeface="Gotham Condensed Book" pitchFamily="50" charset="0"/>
              </a:rPr>
              <a:t>06 19 39 35 54</a:t>
            </a:r>
          </a:p>
        </p:txBody>
      </p:sp>
      <p:sp>
        <p:nvSpPr>
          <p:cNvPr id="5" name="ZoneTexte 4">
            <a:extLst>
              <a:ext uri="{FF2B5EF4-FFF2-40B4-BE49-F238E27FC236}">
                <a16:creationId xmlns:a16="http://schemas.microsoft.com/office/drawing/2014/main" id="{14760201-5D31-ACAD-2589-F8B86DAAD096}"/>
              </a:ext>
            </a:extLst>
          </p:cNvPr>
          <p:cNvSpPr txBox="1"/>
          <p:nvPr/>
        </p:nvSpPr>
        <p:spPr>
          <a:xfrm>
            <a:off x="639759" y="6345112"/>
            <a:ext cx="1170104"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Marine AMADO</a:t>
            </a:r>
          </a:p>
          <a:p>
            <a:r>
              <a:rPr lang="fr-FR" sz="1000" spc="-20" dirty="0">
                <a:solidFill>
                  <a:srgbClr val="565656"/>
                </a:solidFill>
                <a:latin typeface="Gotham Condensed Book" pitchFamily="50" charset="0"/>
              </a:rPr>
              <a:t>Elue CSE et CSSCT</a:t>
            </a:r>
          </a:p>
        </p:txBody>
      </p:sp>
      <p:sp>
        <p:nvSpPr>
          <p:cNvPr id="10" name="ZoneTexte 9">
            <a:extLst>
              <a:ext uri="{FF2B5EF4-FFF2-40B4-BE49-F238E27FC236}">
                <a16:creationId xmlns:a16="http://schemas.microsoft.com/office/drawing/2014/main" id="{8E77B207-FEEF-9BD6-D004-A034A9C8724E}"/>
              </a:ext>
            </a:extLst>
          </p:cNvPr>
          <p:cNvSpPr txBox="1"/>
          <p:nvPr/>
        </p:nvSpPr>
        <p:spPr>
          <a:xfrm>
            <a:off x="639759" y="5733964"/>
            <a:ext cx="1170104"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Xavier MICHEL</a:t>
            </a:r>
          </a:p>
          <a:p>
            <a:r>
              <a:rPr lang="fr-FR" sz="1000" spc="-20" dirty="0">
                <a:solidFill>
                  <a:srgbClr val="565656"/>
                </a:solidFill>
                <a:latin typeface="Gotham Condensed Book" pitchFamily="50" charset="0"/>
              </a:rPr>
              <a:t>Elu CSE </a:t>
            </a:r>
          </a:p>
        </p:txBody>
      </p:sp>
      <p:sp>
        <p:nvSpPr>
          <p:cNvPr id="11" name="ZoneTexte 10">
            <a:extLst>
              <a:ext uri="{FF2B5EF4-FFF2-40B4-BE49-F238E27FC236}">
                <a16:creationId xmlns:a16="http://schemas.microsoft.com/office/drawing/2014/main" id="{ABC54538-F480-E27C-D5F4-A8750BD5CFD8}"/>
              </a:ext>
            </a:extLst>
          </p:cNvPr>
          <p:cNvSpPr txBox="1"/>
          <p:nvPr/>
        </p:nvSpPr>
        <p:spPr>
          <a:xfrm>
            <a:off x="643179" y="7586225"/>
            <a:ext cx="1305943"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Dominique FOURNIER</a:t>
            </a:r>
          </a:p>
          <a:p>
            <a:r>
              <a:rPr lang="fr-FR" sz="1000" spc="-20" dirty="0">
                <a:solidFill>
                  <a:srgbClr val="565656"/>
                </a:solidFill>
                <a:latin typeface="Gotham Condensed Book" pitchFamily="50" charset="0"/>
              </a:rPr>
              <a:t>Elue CSE </a:t>
            </a:r>
          </a:p>
        </p:txBody>
      </p:sp>
      <p:sp>
        <p:nvSpPr>
          <p:cNvPr id="13" name="ZoneTexte 12">
            <a:extLst>
              <a:ext uri="{FF2B5EF4-FFF2-40B4-BE49-F238E27FC236}">
                <a16:creationId xmlns:a16="http://schemas.microsoft.com/office/drawing/2014/main" id="{3EB3716E-CB63-F76A-3BA5-685D0AE743D6}"/>
              </a:ext>
            </a:extLst>
          </p:cNvPr>
          <p:cNvSpPr txBox="1"/>
          <p:nvPr/>
        </p:nvSpPr>
        <p:spPr>
          <a:xfrm>
            <a:off x="647670" y="6976991"/>
            <a:ext cx="1305943"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François LOFEK</a:t>
            </a:r>
          </a:p>
          <a:p>
            <a:r>
              <a:rPr lang="fr-FR" sz="1000" spc="-20" dirty="0">
                <a:solidFill>
                  <a:srgbClr val="565656"/>
                </a:solidFill>
                <a:latin typeface="Gotham Condensed Book" pitchFamily="50" charset="0"/>
              </a:rPr>
              <a:t>Elu CSE et CSSCT</a:t>
            </a:r>
          </a:p>
        </p:txBody>
      </p:sp>
      <p:sp>
        <p:nvSpPr>
          <p:cNvPr id="17" name="ZoneTexte 16">
            <a:extLst>
              <a:ext uri="{FF2B5EF4-FFF2-40B4-BE49-F238E27FC236}">
                <a16:creationId xmlns:a16="http://schemas.microsoft.com/office/drawing/2014/main" id="{022B74F9-FC03-B106-7652-621A899BA2ED}"/>
              </a:ext>
            </a:extLst>
          </p:cNvPr>
          <p:cNvSpPr txBox="1"/>
          <p:nvPr/>
        </p:nvSpPr>
        <p:spPr>
          <a:xfrm>
            <a:off x="641089" y="8202585"/>
            <a:ext cx="1305943"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Lionel RATTN</a:t>
            </a:r>
          </a:p>
          <a:p>
            <a:r>
              <a:rPr lang="fr-FR" sz="1000" spc="-20" dirty="0">
                <a:solidFill>
                  <a:srgbClr val="565656"/>
                </a:solidFill>
                <a:latin typeface="Gotham Condensed Book" pitchFamily="50" charset="0"/>
              </a:rPr>
              <a:t>Elu CSE et CSSCT</a:t>
            </a:r>
          </a:p>
        </p:txBody>
      </p:sp>
      <p:sp>
        <p:nvSpPr>
          <p:cNvPr id="19" name="ZoneTexte 18">
            <a:extLst>
              <a:ext uri="{FF2B5EF4-FFF2-40B4-BE49-F238E27FC236}">
                <a16:creationId xmlns:a16="http://schemas.microsoft.com/office/drawing/2014/main" id="{E6010ACF-D913-9853-68B4-46A14817E794}"/>
              </a:ext>
            </a:extLst>
          </p:cNvPr>
          <p:cNvSpPr txBox="1"/>
          <p:nvPr/>
        </p:nvSpPr>
        <p:spPr>
          <a:xfrm>
            <a:off x="639759" y="8827338"/>
            <a:ext cx="1305943"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Sandrine MOYA</a:t>
            </a:r>
          </a:p>
          <a:p>
            <a:r>
              <a:rPr lang="fr-FR" sz="1000" spc="-20" dirty="0">
                <a:solidFill>
                  <a:srgbClr val="565656"/>
                </a:solidFill>
                <a:latin typeface="Gotham Condensed Book" pitchFamily="50" charset="0"/>
              </a:rPr>
              <a:t>Elue CSE </a:t>
            </a:r>
          </a:p>
        </p:txBody>
      </p:sp>
      <p:sp>
        <p:nvSpPr>
          <p:cNvPr id="20" name="ZoneTexte 19">
            <a:extLst>
              <a:ext uri="{FF2B5EF4-FFF2-40B4-BE49-F238E27FC236}">
                <a16:creationId xmlns:a16="http://schemas.microsoft.com/office/drawing/2014/main" id="{156A8F2D-FB5E-B7F9-40B0-29E8F66063D1}"/>
              </a:ext>
            </a:extLst>
          </p:cNvPr>
          <p:cNvSpPr txBox="1"/>
          <p:nvPr/>
        </p:nvSpPr>
        <p:spPr>
          <a:xfrm>
            <a:off x="635239" y="9431237"/>
            <a:ext cx="1305943"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Jérémy SAMAK</a:t>
            </a:r>
          </a:p>
          <a:p>
            <a:r>
              <a:rPr lang="fr-FR" sz="1000" spc="-20" dirty="0">
                <a:solidFill>
                  <a:srgbClr val="565656"/>
                </a:solidFill>
                <a:latin typeface="Gotham Condensed Book" pitchFamily="50" charset="0"/>
              </a:rPr>
              <a:t>Représentant syndical</a:t>
            </a:r>
          </a:p>
        </p:txBody>
      </p:sp>
      <p:pic>
        <p:nvPicPr>
          <p:cNvPr id="53" name="Image 52">
            <a:extLst>
              <a:ext uri="{FF2B5EF4-FFF2-40B4-BE49-F238E27FC236}">
                <a16:creationId xmlns:a16="http://schemas.microsoft.com/office/drawing/2014/main" id="{373138BB-B92D-8117-2EF2-F71E09CB7D34}"/>
              </a:ext>
            </a:extLst>
          </p:cNvPr>
          <p:cNvPicPr/>
          <p:nvPr/>
        </p:nvPicPr>
        <p:blipFill>
          <a:blip r:embed="rId17" cstate="print">
            <a:extLst>
              <a:ext uri="{28A0092B-C50C-407E-A947-70E740481C1C}">
                <a14:useLocalDpi xmlns:a14="http://schemas.microsoft.com/office/drawing/2010/main" val="0"/>
              </a:ext>
            </a:extLst>
          </a:blip>
          <a:stretch>
            <a:fillRect/>
          </a:stretch>
        </p:blipFill>
        <p:spPr>
          <a:xfrm>
            <a:off x="425105" y="1565120"/>
            <a:ext cx="728948" cy="567626"/>
          </a:xfrm>
          <a:prstGeom prst="rect">
            <a:avLst/>
          </a:prstGeom>
        </p:spPr>
      </p:pic>
      <p:sp>
        <p:nvSpPr>
          <p:cNvPr id="15" name="Ellipse 14">
            <a:extLst>
              <a:ext uri="{FF2B5EF4-FFF2-40B4-BE49-F238E27FC236}">
                <a16:creationId xmlns:a16="http://schemas.microsoft.com/office/drawing/2014/main" id="{C12662C1-3EDD-D093-D732-2028FC13A606}"/>
              </a:ext>
            </a:extLst>
          </p:cNvPr>
          <p:cNvSpPr/>
          <p:nvPr/>
        </p:nvSpPr>
        <p:spPr>
          <a:xfrm>
            <a:off x="37614" y="9953997"/>
            <a:ext cx="603137" cy="603137"/>
          </a:xfrm>
          <a:prstGeom prst="ellipse">
            <a:avLst/>
          </a:prstGeom>
          <a:blipFill dpi="0" rotWithShape="1">
            <a:blip r:embed="rId1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ZoneTexte 22">
            <a:extLst>
              <a:ext uri="{FF2B5EF4-FFF2-40B4-BE49-F238E27FC236}">
                <a16:creationId xmlns:a16="http://schemas.microsoft.com/office/drawing/2014/main" id="{EECFEFDB-04D9-D248-553B-46BDF0F5A82C}"/>
              </a:ext>
            </a:extLst>
          </p:cNvPr>
          <p:cNvSpPr txBox="1"/>
          <p:nvPr/>
        </p:nvSpPr>
        <p:spPr>
          <a:xfrm>
            <a:off x="647670" y="10055510"/>
            <a:ext cx="1305943" cy="400110"/>
          </a:xfrm>
          <a:prstGeom prst="rect">
            <a:avLst/>
          </a:prstGeom>
          <a:noFill/>
        </p:spPr>
        <p:txBody>
          <a:bodyPr wrap="square" rtlCol="0">
            <a:spAutoFit/>
          </a:bodyPr>
          <a:lstStyle/>
          <a:p>
            <a:r>
              <a:rPr lang="fr-FR" sz="1000" b="1" spc="-20" dirty="0">
                <a:solidFill>
                  <a:srgbClr val="565656"/>
                </a:solidFill>
                <a:latin typeface="Gotham Condensed Book" pitchFamily="50" charset="0"/>
              </a:rPr>
              <a:t>Mickaël ROCHE</a:t>
            </a:r>
          </a:p>
          <a:p>
            <a:r>
              <a:rPr lang="fr-FR" sz="1000" spc="-20" dirty="0">
                <a:solidFill>
                  <a:srgbClr val="565656"/>
                </a:solidFill>
                <a:latin typeface="Gotham Condensed Book" pitchFamily="50" charset="0"/>
              </a:rPr>
              <a:t>Elu CSE</a:t>
            </a:r>
          </a:p>
        </p:txBody>
      </p:sp>
      <p:cxnSp>
        <p:nvCxnSpPr>
          <p:cNvPr id="40" name="Connecteur droit 39">
            <a:extLst>
              <a:ext uri="{FF2B5EF4-FFF2-40B4-BE49-F238E27FC236}">
                <a16:creationId xmlns:a16="http://schemas.microsoft.com/office/drawing/2014/main" id="{384A3D09-CD46-4806-9CC0-B276806C2ECD}"/>
              </a:ext>
            </a:extLst>
          </p:cNvPr>
          <p:cNvCxnSpPr/>
          <p:nvPr/>
        </p:nvCxnSpPr>
        <p:spPr>
          <a:xfrm>
            <a:off x="346101" y="2478566"/>
            <a:ext cx="1319833" cy="0"/>
          </a:xfrm>
          <a:prstGeom prst="line">
            <a:avLst/>
          </a:prstGeom>
          <a:ln w="34925" cmpd="sng">
            <a:solidFill>
              <a:srgbClr val="E4E039"/>
            </a:solidFill>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8F3FE867-CE4A-4AE9-EE31-AD3F4242FE42}"/>
              </a:ext>
            </a:extLst>
          </p:cNvPr>
          <p:cNvSpPr txBox="1"/>
          <p:nvPr/>
        </p:nvSpPr>
        <p:spPr>
          <a:xfrm>
            <a:off x="2138651" y="2965120"/>
            <a:ext cx="5210770" cy="292388"/>
          </a:xfrm>
          <a:prstGeom prst="rect">
            <a:avLst/>
          </a:prstGeom>
          <a:noFill/>
        </p:spPr>
        <p:txBody>
          <a:bodyPr wrap="square" rtlCol="0">
            <a:spAutoFit/>
          </a:bodyPr>
          <a:lstStyle/>
          <a:p>
            <a:r>
              <a:rPr lang="fr-FR" sz="1300" dirty="0">
                <a:latin typeface="Arial Narrow" panose="020B0606020202030204" pitchFamily="34" charset="0"/>
              </a:rPr>
              <a:t> </a:t>
            </a:r>
          </a:p>
        </p:txBody>
      </p:sp>
      <p:sp>
        <p:nvSpPr>
          <p:cNvPr id="24" name="ZoneTexte 23">
            <a:extLst>
              <a:ext uri="{FF2B5EF4-FFF2-40B4-BE49-F238E27FC236}">
                <a16:creationId xmlns:a16="http://schemas.microsoft.com/office/drawing/2014/main" id="{9AE70BBB-96D6-A36C-DF91-5435581FABEC}"/>
              </a:ext>
            </a:extLst>
          </p:cNvPr>
          <p:cNvSpPr txBox="1"/>
          <p:nvPr/>
        </p:nvSpPr>
        <p:spPr>
          <a:xfrm>
            <a:off x="5860473" y="377826"/>
            <a:ext cx="1546047" cy="2092881"/>
          </a:xfrm>
          <a:prstGeom prst="rect">
            <a:avLst/>
          </a:prstGeom>
          <a:noFill/>
        </p:spPr>
        <p:txBody>
          <a:bodyPr wrap="square" rtlCol="0">
            <a:spAutoFit/>
          </a:bodyPr>
          <a:lstStyle/>
          <a:p>
            <a:pPr algn="ctr"/>
            <a:r>
              <a:rPr lang="fr-FR" sz="2000" b="1" dirty="0">
                <a:latin typeface="Arial Narrow" panose="020B0606020202030204" pitchFamily="34" charset="0"/>
              </a:rPr>
              <a:t>Métiers </a:t>
            </a:r>
          </a:p>
          <a:p>
            <a:pPr algn="ctr"/>
            <a:r>
              <a:rPr lang="fr-FR" sz="2000" b="1" dirty="0">
                <a:latin typeface="Arial Narrow" panose="020B0606020202030204" pitchFamily="34" charset="0"/>
              </a:rPr>
              <a:t>Repères</a:t>
            </a:r>
          </a:p>
          <a:p>
            <a:pPr algn="ctr"/>
            <a:endParaRPr lang="fr-FR" dirty="0">
              <a:latin typeface="Arial Narrow" panose="020B0606020202030204" pitchFamily="34" charset="0"/>
            </a:endParaRPr>
          </a:p>
          <a:p>
            <a:pPr algn="ctr"/>
            <a:r>
              <a:rPr lang="fr-FR" b="1" dirty="0">
                <a:latin typeface="Arial Narrow" panose="020B0606020202030204" pitchFamily="34" charset="0"/>
              </a:rPr>
              <a:t>Responsable Privé et </a:t>
            </a:r>
          </a:p>
          <a:p>
            <a:pPr algn="ctr"/>
            <a:r>
              <a:rPr lang="fr-FR" b="1" dirty="0">
                <a:latin typeface="Arial Narrow" panose="020B0606020202030204" pitchFamily="34" charset="0"/>
              </a:rPr>
              <a:t>Pro</a:t>
            </a:r>
            <a:endParaRPr lang="fr-FR" dirty="0"/>
          </a:p>
          <a:p>
            <a:endParaRPr lang="fr-FR" dirty="0"/>
          </a:p>
        </p:txBody>
      </p:sp>
      <p:sp>
        <p:nvSpPr>
          <p:cNvPr id="25" name="ZoneTexte 24">
            <a:extLst>
              <a:ext uri="{FF2B5EF4-FFF2-40B4-BE49-F238E27FC236}">
                <a16:creationId xmlns:a16="http://schemas.microsoft.com/office/drawing/2014/main" id="{B54D5B01-8A91-FA97-9C3C-A5545585800C}"/>
              </a:ext>
            </a:extLst>
          </p:cNvPr>
          <p:cNvSpPr txBox="1"/>
          <p:nvPr/>
        </p:nvSpPr>
        <p:spPr>
          <a:xfrm>
            <a:off x="2321048" y="2579039"/>
            <a:ext cx="5018684" cy="8386911"/>
          </a:xfrm>
          <a:prstGeom prst="rect">
            <a:avLst/>
          </a:prstGeom>
          <a:noFill/>
        </p:spPr>
        <p:txBody>
          <a:bodyPr wrap="square" rtlCol="0">
            <a:spAutoFit/>
          </a:bodyPr>
          <a:lstStyle/>
          <a:p>
            <a:pPr algn="just"/>
            <a:r>
              <a:rPr lang="fr-FR" sz="1400" b="1" dirty="0">
                <a:latin typeface="Arial Narrow" panose="020B0606020202030204" pitchFamily="34" charset="0"/>
              </a:rPr>
              <a:t>Chers Responsables d’Agence,</a:t>
            </a:r>
          </a:p>
          <a:p>
            <a:pPr algn="just"/>
            <a:endParaRPr lang="fr-FR" sz="1400" b="1" dirty="0">
              <a:latin typeface="Arial Narrow" panose="020B0606020202030204" pitchFamily="34" charset="0"/>
            </a:endParaRPr>
          </a:p>
          <a:p>
            <a:pPr algn="just"/>
            <a:r>
              <a:rPr lang="fr-FR" sz="1400" b="1" dirty="0">
                <a:latin typeface="Arial Narrow" panose="020B0606020202030204" pitchFamily="34" charset="0"/>
              </a:rPr>
              <a:t>Depuis mars 2025, la direction a mis en place la notion de « rémunération repère », pour revaloriser certains métiers de notre entreprise. Toutefois, la direction a pris la décision unilatérale de priver des « rémunérations repères » les responsables d’agence privé et responsables d’agence professionnel alors que les conseillers privés et professionnels, eux, sont éligibles.</a:t>
            </a:r>
          </a:p>
          <a:p>
            <a:pPr algn="just"/>
            <a:endParaRPr lang="fr-FR" sz="1400" b="1" dirty="0">
              <a:latin typeface="Arial Narrow" panose="020B0606020202030204" pitchFamily="34" charset="0"/>
            </a:endParaRPr>
          </a:p>
          <a:p>
            <a:pPr algn="just"/>
            <a:r>
              <a:rPr lang="fr-FR" sz="1400" b="1" dirty="0">
                <a:latin typeface="Arial Narrow" panose="020B0606020202030204" pitchFamily="34" charset="0"/>
              </a:rPr>
              <a:t>La CFDT a questionné la direction sur cet illogisme discriminant les RA spécialistes, qui sont pourtant soumis aux mêmes poids de poste, aux mêmes contributions individuelles, qu’un conseiller spécialiste, tout en rajoutant la responsabilité d’immeuble inhérente au poste de RA.</a:t>
            </a:r>
          </a:p>
          <a:p>
            <a:pPr algn="just"/>
            <a:endParaRPr lang="fr-FR" sz="1400" b="1" dirty="0">
              <a:latin typeface="Arial Narrow" panose="020B0606020202030204" pitchFamily="34" charset="0"/>
            </a:endParaRPr>
          </a:p>
          <a:p>
            <a:pPr algn="just"/>
            <a:r>
              <a:rPr lang="fr-FR" sz="1400" b="1" dirty="0">
                <a:latin typeface="Arial Narrow" panose="020B0606020202030204" pitchFamily="34" charset="0"/>
              </a:rPr>
              <a:t>Notre DRH, Mme CATEAU, répondait aux différentes alertes de la CFDT :</a:t>
            </a:r>
          </a:p>
          <a:p>
            <a:pPr algn="just"/>
            <a:r>
              <a:rPr lang="fr-FR" sz="1400" b="1" dirty="0">
                <a:latin typeface="Arial Narrow" panose="020B0606020202030204" pitchFamily="34" charset="0"/>
              </a:rPr>
              <a:t>- le 28/03/2025 : </a:t>
            </a:r>
            <a:r>
              <a:rPr lang="fr-FR" sz="1400" i="1" dirty="0">
                <a:latin typeface="Arial Narrow" panose="020B0606020202030204" pitchFamily="34" charset="0"/>
              </a:rPr>
              <a:t>Concernant votre dernière question : « Les postes de RA pro et RA privé sont-ils éligibles aux rémunérations repères de leur emploi ? » Je peux vous confirmer que cet emploi n’a pas fait partie du 1er lot d’emploi analysé dans le cadre du benchmark, ils ne sont donc pas concernés par les mesures de convergences, ni les mesures repères</a:t>
            </a:r>
            <a:r>
              <a:rPr lang="fr-FR" sz="1400" b="1" dirty="0">
                <a:latin typeface="Arial Narrow" panose="020B0606020202030204" pitchFamily="34" charset="0"/>
              </a:rPr>
              <a:t>.</a:t>
            </a:r>
          </a:p>
          <a:p>
            <a:pPr algn="just"/>
            <a:r>
              <a:rPr lang="fr-FR" sz="1400" b="1" dirty="0">
                <a:latin typeface="Arial Narrow" panose="020B0606020202030204" pitchFamily="34" charset="0"/>
              </a:rPr>
              <a:t>- et confirmait le 18/04/2025 : </a:t>
            </a:r>
            <a:r>
              <a:rPr lang="fr-FR" sz="1400" i="1" dirty="0">
                <a:latin typeface="Arial Narrow" panose="020B0606020202030204" pitchFamily="34" charset="0"/>
              </a:rPr>
              <a:t>Aujourd’hui, c’est une décision de l’entreprise de ne pas avoir intégré les RA. </a:t>
            </a:r>
          </a:p>
          <a:p>
            <a:pPr algn="just"/>
            <a:endParaRPr lang="fr-FR" sz="1400" b="1" dirty="0">
              <a:latin typeface="Arial Narrow" panose="020B0606020202030204" pitchFamily="34" charset="0"/>
            </a:endParaRPr>
          </a:p>
          <a:p>
            <a:pPr algn="just"/>
            <a:r>
              <a:rPr lang="fr-FR" sz="1400" b="1" dirty="0">
                <a:latin typeface="Arial Narrow" panose="020B0606020202030204" pitchFamily="34" charset="0"/>
              </a:rPr>
              <a:t>Nous avons donc besoin de votre aide pour nous permettre de quantifier l’ampleur de cette injustice afin de la porter à nouveau sur la table de la direction. </a:t>
            </a:r>
          </a:p>
          <a:p>
            <a:pPr algn="just"/>
            <a:endParaRPr lang="fr-FR" sz="1400" b="1" dirty="0">
              <a:latin typeface="Arial Narrow" panose="020B0606020202030204" pitchFamily="34" charset="0"/>
            </a:endParaRPr>
          </a:p>
          <a:p>
            <a:pPr algn="just"/>
            <a:r>
              <a:rPr lang="fr-FR" sz="1400" b="1" dirty="0">
                <a:latin typeface="Arial Narrow" panose="020B0606020202030204" pitchFamily="34" charset="0"/>
              </a:rPr>
              <a:t>Merci de répondre à ce questionnaire et le retourner : </a:t>
            </a:r>
          </a:p>
          <a:p>
            <a:pPr algn="just"/>
            <a:r>
              <a:rPr lang="fr-FR" sz="1400" b="1" dirty="0">
                <a:latin typeface="Arial Narrow" panose="020B0606020202030204" pitchFamily="34" charset="0"/>
              </a:rPr>
              <a:t>- de préférence, par mail </a:t>
            </a:r>
            <a:r>
              <a:rPr lang="fr-FR" sz="1400" b="1" dirty="0">
                <a:solidFill>
                  <a:srgbClr val="E7591C"/>
                </a:solidFill>
                <a:latin typeface="Arial Narrow" panose="020B0606020202030204" pitchFamily="34" charset="0"/>
              </a:rPr>
              <a:t>cfdt_dsr_raa@lcl.fr </a:t>
            </a:r>
          </a:p>
          <a:p>
            <a:pPr algn="just"/>
            <a:r>
              <a:rPr lang="fr-FR" sz="1400" b="1" dirty="0">
                <a:latin typeface="Arial Narrow" panose="020B0606020202030204" pitchFamily="34" charset="0"/>
              </a:rPr>
              <a:t>- ou par courrier : Indicatif 45317 CFDT 5</a:t>
            </a:r>
            <a:r>
              <a:rPr lang="fr-FR" sz="1400" b="1" baseline="30000" dirty="0">
                <a:latin typeface="Arial Narrow" panose="020B0606020202030204" pitchFamily="34" charset="0"/>
              </a:rPr>
              <a:t>ème</a:t>
            </a:r>
            <a:r>
              <a:rPr lang="fr-FR" sz="1400" b="1" dirty="0">
                <a:latin typeface="Arial Narrow" panose="020B0606020202030204" pitchFamily="34" charset="0"/>
              </a:rPr>
              <a:t> étage</a:t>
            </a:r>
          </a:p>
          <a:p>
            <a:pPr algn="just"/>
            <a:endParaRPr lang="fr-FR" sz="1400" b="1" dirty="0">
              <a:latin typeface="Arial Narrow" panose="020B0606020202030204" pitchFamily="34" charset="0"/>
            </a:endParaRPr>
          </a:p>
          <a:p>
            <a:pPr algn="just"/>
            <a:r>
              <a:rPr lang="fr-FR" sz="1400" b="1" dirty="0">
                <a:latin typeface="Arial Narrow" panose="020B0606020202030204" pitchFamily="34" charset="0"/>
              </a:rPr>
              <a:t>Nous vous remercions d’avance pour votre participation. </a:t>
            </a:r>
          </a:p>
          <a:p>
            <a:endParaRPr lang="fr-FR" sz="1200" dirty="0">
              <a:latin typeface="Arial Narrow" panose="020B0606020202030204" pitchFamily="34" charset="0"/>
            </a:endParaRPr>
          </a:p>
          <a:p>
            <a:endParaRPr lang="fr-FR" sz="1200" dirty="0">
              <a:latin typeface="Arial Narrow" panose="020B0606020202030204" pitchFamily="34" charset="0"/>
            </a:endParaRPr>
          </a:p>
          <a:p>
            <a:endParaRPr lang="fr-FR" sz="1200" dirty="0">
              <a:latin typeface="Arial Narrow" panose="020B0606020202030204" pitchFamily="34" charset="0"/>
            </a:endParaRPr>
          </a:p>
          <a:p>
            <a:endParaRPr lang="fr-FR" sz="1300" dirty="0">
              <a:latin typeface="Arial Narrow" panose="020B0606020202030204" pitchFamily="34" charset="0"/>
            </a:endParaRPr>
          </a:p>
        </p:txBody>
      </p:sp>
      <p:pic>
        <p:nvPicPr>
          <p:cNvPr id="22" name="Image 21">
            <a:extLst>
              <a:ext uri="{FF2B5EF4-FFF2-40B4-BE49-F238E27FC236}">
                <a16:creationId xmlns:a16="http://schemas.microsoft.com/office/drawing/2014/main" id="{8488C9D3-4A22-31AD-AF31-8CEC68EF0255}"/>
              </a:ext>
            </a:extLst>
          </p:cNvPr>
          <p:cNvPicPr>
            <a:picLocks noChangeAspect="1"/>
          </p:cNvPicPr>
          <p:nvPr/>
        </p:nvPicPr>
        <p:blipFill rotWithShape="1">
          <a:blip r:embed="rId19">
            <a:extLst>
              <a:ext uri="{28A0092B-C50C-407E-A947-70E740481C1C}">
                <a14:useLocalDpi xmlns:a14="http://schemas.microsoft.com/office/drawing/2010/main" val="0"/>
              </a:ext>
            </a:extLst>
          </a:blip>
          <a:srcRect l="4283" t="3850" r="5140" b="4205"/>
          <a:stretch/>
        </p:blipFill>
        <p:spPr bwMode="auto">
          <a:xfrm>
            <a:off x="8568719" y="6304570"/>
            <a:ext cx="1470660" cy="1898015"/>
          </a:xfrm>
          <a:prstGeom prst="rect">
            <a:avLst/>
          </a:prstGeom>
          <a:noFill/>
          <a:ln>
            <a:noFill/>
          </a:ln>
          <a:extLst>
            <a:ext uri="{53640926-AAD7-44D8-BBD7-CCE9431645EC}">
              <a14:shadowObscured xmlns:a14="http://schemas.microsoft.com/office/drawing/2010/main"/>
            </a:ext>
          </a:extLst>
        </p:spPr>
      </p:pic>
      <p:sp>
        <p:nvSpPr>
          <p:cNvPr id="44" name="ZoneTexte 43">
            <a:extLst>
              <a:ext uri="{FF2B5EF4-FFF2-40B4-BE49-F238E27FC236}">
                <a16:creationId xmlns:a16="http://schemas.microsoft.com/office/drawing/2014/main" id="{275A6BAA-609B-4B3B-A6AB-62C10D1A1E0C}"/>
              </a:ext>
            </a:extLst>
          </p:cNvPr>
          <p:cNvSpPr txBox="1"/>
          <p:nvPr/>
        </p:nvSpPr>
        <p:spPr>
          <a:xfrm>
            <a:off x="6654250" y="2134849"/>
            <a:ext cx="1407776" cy="236860"/>
          </a:xfrm>
          <a:prstGeom prst="rect">
            <a:avLst/>
          </a:prstGeom>
          <a:noFill/>
        </p:spPr>
        <p:txBody>
          <a:bodyPr wrap="square" rtlCol="0">
            <a:spAutoFit/>
          </a:bodyPr>
          <a:lstStyle/>
          <a:p>
            <a:pPr marL="0" marR="0" indent="0" algn="l">
              <a:lnSpc>
                <a:spcPct val="75000"/>
              </a:lnSpc>
              <a:spcBef>
                <a:spcPts val="0"/>
              </a:spcBef>
              <a:spcAft>
                <a:spcPts val="100"/>
              </a:spcAft>
            </a:pPr>
            <a:r>
              <a:rPr lang="fr-FR" sz="1200" b="1" kern="1400" cap="all" dirty="0">
                <a:solidFill>
                  <a:srgbClr val="00455E"/>
                </a:solidFill>
                <a:latin typeface="Gotham Condensed Bold" pitchFamily="50" charset="0"/>
              </a:rPr>
              <a:t>MAI</a:t>
            </a:r>
            <a:r>
              <a:rPr lang="fr-FR" sz="1200" b="1" kern="1400" cap="all" dirty="0">
                <a:ln>
                  <a:noFill/>
                </a:ln>
                <a:solidFill>
                  <a:srgbClr val="00455E"/>
                </a:solidFill>
                <a:effectLst/>
                <a:latin typeface="Gotham Condensed Bold" pitchFamily="50" charset="0"/>
              </a:rPr>
              <a:t> 2025</a:t>
            </a:r>
            <a:endParaRPr lang="fr-FR" sz="1200" b="1" kern="1400" dirty="0">
              <a:ln>
                <a:noFill/>
              </a:ln>
              <a:solidFill>
                <a:srgbClr val="00455E"/>
              </a:solidFill>
              <a:effectLst/>
              <a:latin typeface="Calibri" panose="020F0502020204030204" pitchFamily="34" charset="0"/>
            </a:endParaRPr>
          </a:p>
        </p:txBody>
      </p:sp>
    </p:spTree>
    <p:extLst>
      <p:ext uri="{BB962C8B-B14F-4D97-AF65-F5344CB8AC3E}">
        <p14:creationId xmlns:p14="http://schemas.microsoft.com/office/powerpoint/2010/main" val="3593082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 24">
            <a:extLst>
              <a:ext uri="{FF2B5EF4-FFF2-40B4-BE49-F238E27FC236}">
                <a16:creationId xmlns:a16="http://schemas.microsoft.com/office/drawing/2014/main" id="{7420ABDC-D498-4428-A020-55809E7C7D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1722" y="9432667"/>
            <a:ext cx="1002996" cy="1002996"/>
          </a:xfrm>
          <a:prstGeom prst="rect">
            <a:avLst/>
          </a:prstGeom>
        </p:spPr>
      </p:pic>
      <p:sp>
        <p:nvSpPr>
          <p:cNvPr id="2" name="ZoneTexte 1">
            <a:extLst>
              <a:ext uri="{FF2B5EF4-FFF2-40B4-BE49-F238E27FC236}">
                <a16:creationId xmlns:a16="http://schemas.microsoft.com/office/drawing/2014/main" id="{7B10CACD-895E-1A12-4F75-876920BD2581}"/>
              </a:ext>
            </a:extLst>
          </p:cNvPr>
          <p:cNvSpPr txBox="1"/>
          <p:nvPr/>
        </p:nvSpPr>
        <p:spPr>
          <a:xfrm>
            <a:off x="2993558" y="9264930"/>
            <a:ext cx="2809461" cy="1338470"/>
          </a:xfrm>
          <a:prstGeom prst="rect">
            <a:avLst/>
          </a:prstGeom>
          <a:blipFill dpi="0" rotWithShape="1">
            <a:blip r:embed="rId3">
              <a:extLst>
                <a:ext uri="{28A0092B-C50C-407E-A947-70E740481C1C}">
                  <a14:useLocalDpi xmlns:a14="http://schemas.microsoft.com/office/drawing/2010/main" val="0"/>
                </a:ext>
              </a:extLst>
            </a:blip>
            <a:srcRect/>
            <a:stretch>
              <a:fillRect/>
            </a:stretch>
          </a:blipFill>
        </p:spPr>
        <p:txBody>
          <a:bodyPr wrap="square" rtlCol="0">
            <a:spAutoFit/>
          </a:bodyPr>
          <a:lstStyle/>
          <a:p>
            <a:endParaRPr lang="fr-FR" dirty="0"/>
          </a:p>
        </p:txBody>
      </p:sp>
      <p:graphicFrame>
        <p:nvGraphicFramePr>
          <p:cNvPr id="4" name="Tableau 28">
            <a:extLst>
              <a:ext uri="{FF2B5EF4-FFF2-40B4-BE49-F238E27FC236}">
                <a16:creationId xmlns:a16="http://schemas.microsoft.com/office/drawing/2014/main" id="{46D022BC-A11B-5AD4-A2E5-5C99A71CAED7}"/>
              </a:ext>
            </a:extLst>
          </p:cNvPr>
          <p:cNvGraphicFramePr>
            <a:graphicFrameLocks noGrp="1"/>
          </p:cNvGraphicFramePr>
          <p:nvPr>
            <p:extLst>
              <p:ext uri="{D42A27DB-BD31-4B8C-83A1-F6EECF244321}">
                <p14:modId xmlns:p14="http://schemas.microsoft.com/office/powerpoint/2010/main" val="1978148080"/>
              </p:ext>
            </p:extLst>
          </p:nvPr>
        </p:nvGraphicFramePr>
        <p:xfrm>
          <a:off x="303050" y="3735173"/>
          <a:ext cx="6391655" cy="289560"/>
        </p:xfrm>
        <a:graphic>
          <a:graphicData uri="http://schemas.openxmlformats.org/drawingml/2006/table">
            <a:tbl>
              <a:tblPr firstRow="1" bandRow="1">
                <a:tableStyleId>{5C22544A-7EE6-4342-B048-85BDC9FD1C3A}</a:tableStyleId>
              </a:tblPr>
              <a:tblGrid>
                <a:gridCol w="6391655">
                  <a:extLst>
                    <a:ext uri="{9D8B030D-6E8A-4147-A177-3AD203B41FA5}">
                      <a16:colId xmlns:a16="http://schemas.microsoft.com/office/drawing/2014/main" val="2672878858"/>
                    </a:ext>
                  </a:extLst>
                </a:gridCol>
              </a:tblGrid>
              <a:tr h="238922">
                <a:tc>
                  <a:txBody>
                    <a:bodyPr/>
                    <a:lstStyle/>
                    <a:p>
                      <a:r>
                        <a:rPr lang="fr-FR" sz="1300" b="1" u="sng" dirty="0">
                          <a:solidFill>
                            <a:schemeClr val="tx1"/>
                          </a:solidFill>
                          <a:latin typeface="Arial Narrow" panose="020B0606020202030204" pitchFamily="34" charset="0"/>
                        </a:rPr>
                        <a:t>A quelle date aviez-vous pris ce poste ? </a:t>
                      </a:r>
                      <a:r>
                        <a:rPr lang="fr-FR" sz="1300" b="1" dirty="0">
                          <a:solidFill>
                            <a:schemeClr val="tx1"/>
                          </a:solidFill>
                          <a:latin typeface="Arial Narrow" panose="020B0606020202030204" pitchFamily="34" charset="0"/>
                        </a:rPr>
                        <a:t>…………………………………..</a:t>
                      </a: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24174400"/>
                  </a:ext>
                </a:extLst>
              </a:tr>
            </a:tbl>
          </a:graphicData>
        </a:graphic>
      </p:graphicFrame>
      <p:graphicFrame>
        <p:nvGraphicFramePr>
          <p:cNvPr id="5" name="Tableau 4">
            <a:extLst>
              <a:ext uri="{FF2B5EF4-FFF2-40B4-BE49-F238E27FC236}">
                <a16:creationId xmlns:a16="http://schemas.microsoft.com/office/drawing/2014/main" id="{00F6A751-5FF9-ABB1-11ED-E85D076ECC7E}"/>
              </a:ext>
            </a:extLst>
          </p:cNvPr>
          <p:cNvGraphicFramePr>
            <a:graphicFrameLocks noGrp="1"/>
          </p:cNvGraphicFramePr>
          <p:nvPr>
            <p:extLst>
              <p:ext uri="{D42A27DB-BD31-4B8C-83A1-F6EECF244321}">
                <p14:modId xmlns:p14="http://schemas.microsoft.com/office/powerpoint/2010/main" val="2321357131"/>
              </p:ext>
            </p:extLst>
          </p:nvPr>
        </p:nvGraphicFramePr>
        <p:xfrm>
          <a:off x="228600" y="702607"/>
          <a:ext cx="6042317" cy="660400"/>
        </p:xfrm>
        <a:graphic>
          <a:graphicData uri="http://schemas.openxmlformats.org/drawingml/2006/table">
            <a:tbl>
              <a:tblPr firstRow="1" bandRow="1">
                <a:tableStyleId>{5C22544A-7EE6-4342-B048-85BDC9FD1C3A}</a:tableStyleId>
              </a:tblPr>
              <a:tblGrid>
                <a:gridCol w="1298061">
                  <a:extLst>
                    <a:ext uri="{9D8B030D-6E8A-4147-A177-3AD203B41FA5}">
                      <a16:colId xmlns:a16="http://schemas.microsoft.com/office/drawing/2014/main" val="3641690679"/>
                    </a:ext>
                  </a:extLst>
                </a:gridCol>
                <a:gridCol w="1154231">
                  <a:extLst>
                    <a:ext uri="{9D8B030D-6E8A-4147-A177-3AD203B41FA5}">
                      <a16:colId xmlns:a16="http://schemas.microsoft.com/office/drawing/2014/main" val="3905525587"/>
                    </a:ext>
                  </a:extLst>
                </a:gridCol>
                <a:gridCol w="1359014">
                  <a:extLst>
                    <a:ext uri="{9D8B030D-6E8A-4147-A177-3AD203B41FA5}">
                      <a16:colId xmlns:a16="http://schemas.microsoft.com/office/drawing/2014/main" val="1514656757"/>
                    </a:ext>
                  </a:extLst>
                </a:gridCol>
                <a:gridCol w="1308099">
                  <a:extLst>
                    <a:ext uri="{9D8B030D-6E8A-4147-A177-3AD203B41FA5}">
                      <a16:colId xmlns:a16="http://schemas.microsoft.com/office/drawing/2014/main" val="64005903"/>
                    </a:ext>
                  </a:extLst>
                </a:gridCol>
                <a:gridCol w="922912">
                  <a:extLst>
                    <a:ext uri="{9D8B030D-6E8A-4147-A177-3AD203B41FA5}">
                      <a16:colId xmlns:a16="http://schemas.microsoft.com/office/drawing/2014/main" val="133830541"/>
                    </a:ext>
                  </a:extLst>
                </a:gridCol>
              </a:tblGrid>
              <a:tr h="211833">
                <a:tc gridSpan="5">
                  <a:txBody>
                    <a:bodyPr/>
                    <a:lstStyle/>
                    <a:p>
                      <a:r>
                        <a:rPr lang="fr-FR" sz="1300" b="1" u="sng" dirty="0">
                          <a:solidFill>
                            <a:schemeClr val="tx1"/>
                          </a:solidFill>
                          <a:latin typeface="Arial Narrow" panose="020B0606020202030204" pitchFamily="34" charset="0"/>
                        </a:rPr>
                        <a:t>Sur quelle DR êtes-vous ? </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tc>
                <a:tc hMerge="1">
                  <a:txBody>
                    <a:bodyPr/>
                    <a:lstStyle/>
                    <a:p>
                      <a:endParaRPr lang="fr-FR"/>
                    </a:p>
                  </a:txBody>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359686904"/>
                  </a:ext>
                </a:extLst>
              </a:tr>
              <a:tr h="370840">
                <a:tc>
                  <a:txBody>
                    <a:bodyPr/>
                    <a:lstStyle/>
                    <a:p>
                      <a:pPr algn="ctr"/>
                      <a:r>
                        <a:rPr lang="fr-FR" sz="1300" b="1" dirty="0">
                          <a:solidFill>
                            <a:schemeClr val="tx1"/>
                          </a:solidFill>
                          <a:latin typeface="Arial Narrow" panose="020B0606020202030204" pitchFamily="34" charset="0"/>
                        </a:rPr>
                        <a:t>LGM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A2S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AUVERGNE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IDA</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300"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68957963"/>
                  </a:ext>
                </a:extLst>
              </a:tr>
            </a:tbl>
          </a:graphicData>
        </a:graphic>
      </p:graphicFrame>
      <p:graphicFrame>
        <p:nvGraphicFramePr>
          <p:cNvPr id="6" name="Tableau 5">
            <a:extLst>
              <a:ext uri="{FF2B5EF4-FFF2-40B4-BE49-F238E27FC236}">
                <a16:creationId xmlns:a16="http://schemas.microsoft.com/office/drawing/2014/main" id="{0F3DE1A7-5C76-8E93-3283-ECAD83A3D70F}"/>
              </a:ext>
            </a:extLst>
          </p:cNvPr>
          <p:cNvGraphicFramePr>
            <a:graphicFrameLocks noGrp="1"/>
          </p:cNvGraphicFramePr>
          <p:nvPr>
            <p:extLst>
              <p:ext uri="{D42A27DB-BD31-4B8C-83A1-F6EECF244321}">
                <p14:modId xmlns:p14="http://schemas.microsoft.com/office/powerpoint/2010/main" val="2748333445"/>
              </p:ext>
            </p:extLst>
          </p:nvPr>
        </p:nvGraphicFramePr>
        <p:xfrm>
          <a:off x="228600" y="1437409"/>
          <a:ext cx="6579545" cy="1302528"/>
        </p:xfrm>
        <a:graphic>
          <a:graphicData uri="http://schemas.openxmlformats.org/drawingml/2006/table">
            <a:tbl>
              <a:tblPr firstRow="1" bandRow="1">
                <a:tableStyleId>{5C22544A-7EE6-4342-B048-85BDC9FD1C3A}</a:tableStyleId>
              </a:tblPr>
              <a:tblGrid>
                <a:gridCol w="1007625">
                  <a:extLst>
                    <a:ext uri="{9D8B030D-6E8A-4147-A177-3AD203B41FA5}">
                      <a16:colId xmlns:a16="http://schemas.microsoft.com/office/drawing/2014/main" val="2964243886"/>
                    </a:ext>
                  </a:extLst>
                </a:gridCol>
                <a:gridCol w="966429">
                  <a:extLst>
                    <a:ext uri="{9D8B030D-6E8A-4147-A177-3AD203B41FA5}">
                      <a16:colId xmlns:a16="http://schemas.microsoft.com/office/drawing/2014/main" val="947261148"/>
                    </a:ext>
                  </a:extLst>
                </a:gridCol>
                <a:gridCol w="1687594">
                  <a:extLst>
                    <a:ext uri="{9D8B030D-6E8A-4147-A177-3AD203B41FA5}">
                      <a16:colId xmlns:a16="http://schemas.microsoft.com/office/drawing/2014/main" val="2358863865"/>
                    </a:ext>
                  </a:extLst>
                </a:gridCol>
                <a:gridCol w="1997813">
                  <a:extLst>
                    <a:ext uri="{9D8B030D-6E8A-4147-A177-3AD203B41FA5}">
                      <a16:colId xmlns:a16="http://schemas.microsoft.com/office/drawing/2014/main" val="1587151956"/>
                    </a:ext>
                  </a:extLst>
                </a:gridCol>
                <a:gridCol w="920084">
                  <a:extLst>
                    <a:ext uri="{9D8B030D-6E8A-4147-A177-3AD203B41FA5}">
                      <a16:colId xmlns:a16="http://schemas.microsoft.com/office/drawing/2014/main" val="2990633242"/>
                    </a:ext>
                  </a:extLst>
                </a:gridCol>
              </a:tblGrid>
              <a:tr h="370840">
                <a:tc gridSpan="5">
                  <a:txBody>
                    <a:bodyPr/>
                    <a:lstStyle/>
                    <a:p>
                      <a:r>
                        <a:rPr lang="fr-FR" sz="1300" b="1" u="sng" dirty="0">
                          <a:solidFill>
                            <a:schemeClr val="tx1"/>
                          </a:solidFill>
                          <a:latin typeface="Arial Narrow" panose="020B0606020202030204" pitchFamily="34" charset="0"/>
                        </a:rPr>
                        <a:t>Sur quel poste ?</a:t>
                      </a: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endParaRPr lang="fr-FR" dirty="0"/>
                    </a:p>
                  </a:txBody>
                  <a:tcPr/>
                </a:tc>
                <a:tc hMerge="1">
                  <a:txBody>
                    <a:bodyPr/>
                    <a:lstStyle/>
                    <a:p>
                      <a:endParaRPr lang="fr-FR" dirty="0"/>
                    </a:p>
                  </a:txBody>
                  <a:tcPr>
                    <a:lnT w="12700" cap="flat" cmpd="sng" algn="ctr">
                      <a:solidFill>
                        <a:schemeClr val="tx1"/>
                      </a:solidFill>
                      <a:prstDash val="solid"/>
                      <a:round/>
                      <a:headEnd type="none" w="med" len="med"/>
                      <a:tailEnd type="none" w="med" len="med"/>
                    </a:lnT>
                  </a:tcPr>
                </a:tc>
                <a:tc hMerge="1">
                  <a:txBody>
                    <a:bodyPr/>
                    <a:lstStyle/>
                    <a:p>
                      <a:endParaRPr lang="fr-FR" dirty="0"/>
                    </a:p>
                  </a:txBody>
                  <a:tcPr>
                    <a:lnL w="12700" cmpd="sng">
                      <a:noFill/>
                    </a:lnL>
                  </a:tcPr>
                </a:tc>
                <a:tc hMerge="1">
                  <a:txBody>
                    <a:bodyPr/>
                    <a:lstStyle/>
                    <a:p>
                      <a:endParaRPr lang="fr-FR" dirty="0"/>
                    </a:p>
                  </a:txBody>
                  <a:tcPr/>
                </a:tc>
                <a:extLst>
                  <a:ext uri="{0D108BD9-81ED-4DB2-BD59-A6C34878D82A}">
                    <a16:rowId xmlns:a16="http://schemas.microsoft.com/office/drawing/2014/main" val="226653717"/>
                  </a:ext>
                </a:extLst>
              </a:tr>
              <a:tr h="465844">
                <a:tc>
                  <a:txBody>
                    <a:bodyPr/>
                    <a:lstStyle/>
                    <a:p>
                      <a:endParaRPr lang="fr-FR" sz="1300" b="1" dirty="0">
                        <a:solidFill>
                          <a:schemeClr val="tx1"/>
                        </a:solidFill>
                        <a:latin typeface="Arial Narrow" panose="020B0606020202030204"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1300" b="1"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300" b="1"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fr-FR" sz="1300" b="1" dirty="0">
                          <a:solidFill>
                            <a:schemeClr val="tx1"/>
                          </a:solidFill>
                          <a:latin typeface="Arial Narrow" panose="020B0606020202030204" pitchFamily="34" charset="0"/>
                        </a:rPr>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lToBr w="12700" cmpd="sng">
                      <a:noFill/>
                      <a:prstDash val="solid"/>
                    </a:lnTlToBr>
                    <a:lnBlToTr w="12700" cmpd="sng">
                      <a:noFill/>
                      <a:prstDash val="solid"/>
                    </a:lnBlToTr>
                    <a:noFill/>
                  </a:tcPr>
                </a:tc>
                <a:tc>
                  <a:txBody>
                    <a:bodyPr/>
                    <a:lstStyle/>
                    <a:p>
                      <a:endParaRPr lang="fr-FR" sz="1200"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2449778"/>
                  </a:ext>
                </a:extLst>
              </a:tr>
              <a:tr h="465844">
                <a:tc>
                  <a:txBody>
                    <a:bodyPr/>
                    <a:lstStyle/>
                    <a:p>
                      <a:endParaRPr lang="fr-FR" sz="1300" b="1" dirty="0">
                        <a:solidFill>
                          <a:schemeClr val="tx1"/>
                        </a:solidFill>
                        <a:latin typeface="Arial Narrow" panose="020B0606020202030204" pitchFamily="34" charset="0"/>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1300" b="1"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300" b="1"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fr-FR" sz="1300" b="1"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200" dirty="0">
                        <a:solidFill>
                          <a:schemeClr val="tx1"/>
                        </a:solidFill>
                        <a:latin typeface="Arial Narrow" panose="020B0606020202030204"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92394799"/>
                  </a:ext>
                </a:extLst>
              </a:tr>
            </a:tbl>
          </a:graphicData>
        </a:graphic>
      </p:graphicFrame>
      <p:graphicFrame>
        <p:nvGraphicFramePr>
          <p:cNvPr id="7" name="Tableau 6">
            <a:extLst>
              <a:ext uri="{FF2B5EF4-FFF2-40B4-BE49-F238E27FC236}">
                <a16:creationId xmlns:a16="http://schemas.microsoft.com/office/drawing/2014/main" id="{403717AF-A92A-FE04-9855-57C53FC93146}"/>
              </a:ext>
            </a:extLst>
          </p:cNvPr>
          <p:cNvGraphicFramePr>
            <a:graphicFrameLocks noGrp="1"/>
          </p:cNvGraphicFramePr>
          <p:nvPr>
            <p:extLst>
              <p:ext uri="{D42A27DB-BD31-4B8C-83A1-F6EECF244321}">
                <p14:modId xmlns:p14="http://schemas.microsoft.com/office/powerpoint/2010/main" val="2052976612"/>
              </p:ext>
            </p:extLst>
          </p:nvPr>
        </p:nvGraphicFramePr>
        <p:xfrm>
          <a:off x="228600" y="1787461"/>
          <a:ext cx="7331074" cy="1742440"/>
        </p:xfrm>
        <a:graphic>
          <a:graphicData uri="http://schemas.openxmlformats.org/drawingml/2006/table">
            <a:tbl>
              <a:tblPr firstRow="1" bandRow="1">
                <a:tableStyleId>{5C22544A-7EE6-4342-B048-85BDC9FD1C3A}</a:tableStyleId>
              </a:tblPr>
              <a:tblGrid>
                <a:gridCol w="979876">
                  <a:extLst>
                    <a:ext uri="{9D8B030D-6E8A-4147-A177-3AD203B41FA5}">
                      <a16:colId xmlns:a16="http://schemas.microsoft.com/office/drawing/2014/main" val="1773550815"/>
                    </a:ext>
                  </a:extLst>
                </a:gridCol>
                <a:gridCol w="1585615">
                  <a:extLst>
                    <a:ext uri="{9D8B030D-6E8A-4147-A177-3AD203B41FA5}">
                      <a16:colId xmlns:a16="http://schemas.microsoft.com/office/drawing/2014/main" val="1039866808"/>
                    </a:ext>
                  </a:extLst>
                </a:gridCol>
                <a:gridCol w="1585615">
                  <a:extLst>
                    <a:ext uri="{9D8B030D-6E8A-4147-A177-3AD203B41FA5}">
                      <a16:colId xmlns:a16="http://schemas.microsoft.com/office/drawing/2014/main" val="47445735"/>
                    </a:ext>
                  </a:extLst>
                </a:gridCol>
                <a:gridCol w="1696962">
                  <a:extLst>
                    <a:ext uri="{9D8B030D-6E8A-4147-A177-3AD203B41FA5}">
                      <a16:colId xmlns:a16="http://schemas.microsoft.com/office/drawing/2014/main" val="3685360627"/>
                    </a:ext>
                  </a:extLst>
                </a:gridCol>
                <a:gridCol w="1483006">
                  <a:extLst>
                    <a:ext uri="{9D8B030D-6E8A-4147-A177-3AD203B41FA5}">
                      <a16:colId xmlns:a16="http://schemas.microsoft.com/office/drawing/2014/main" val="1555603875"/>
                    </a:ext>
                  </a:extLst>
                </a:gridCol>
              </a:tblGrid>
              <a:tr h="370840">
                <a:tc gridSpan="5">
                  <a:txBody>
                    <a:bodyPr/>
                    <a:lstStyle/>
                    <a:p>
                      <a:r>
                        <a:rPr lang="fr-FR" sz="1300" b="1" dirty="0">
                          <a:solidFill>
                            <a:schemeClr val="tx1"/>
                          </a:solidFill>
                          <a:latin typeface="Arial Narrow" panose="020B0606020202030204" pitchFamily="34" charset="0"/>
                        </a:rPr>
                        <a:t>RA PRIVE                                              RA PRO                                         RA PART (Non concerné)</a:t>
                      </a:r>
                    </a:p>
                    <a:p>
                      <a:endParaRPr lang="fr-FR" sz="1300" b="1" dirty="0">
                        <a:solidFill>
                          <a:schemeClr val="tx1"/>
                        </a:solidFill>
                        <a:latin typeface="Arial Narrow" panose="020B0606020202030204" pitchFamily="34" charset="0"/>
                      </a:endParaRPr>
                    </a:p>
                    <a:p>
                      <a:r>
                        <a:rPr lang="fr-FR" sz="1300" b="1" u="sng" dirty="0">
                          <a:solidFill>
                            <a:schemeClr val="tx1"/>
                          </a:solidFill>
                          <a:latin typeface="Arial Narrow" panose="020B0606020202030204" pitchFamily="34" charset="0"/>
                        </a:rPr>
                        <a:t>Depuis quelle date </a:t>
                      </a:r>
                      <a:r>
                        <a:rPr lang="fr-FR" sz="1300" b="1" dirty="0">
                          <a:solidFill>
                            <a:schemeClr val="tx1"/>
                          </a:solidFill>
                          <a:latin typeface="Arial Narrow" panose="020B0606020202030204"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fr-FR" dirty="0"/>
                    </a:p>
                  </a:txBody>
                  <a:tcPr/>
                </a:tc>
                <a:tc hMerge="1">
                  <a:txBody>
                    <a:bodyPr/>
                    <a:lstStyle/>
                    <a:p>
                      <a:endParaRPr lang="fr-FR" dirty="0"/>
                    </a:p>
                  </a:txBody>
                  <a:tcPr/>
                </a:tc>
                <a:tc hMerge="1">
                  <a:txBody>
                    <a:bodyPr/>
                    <a:lstStyle/>
                    <a:p>
                      <a:endParaRPr lang="fr-FR" dirty="0"/>
                    </a:p>
                  </a:txBody>
                  <a:tcPr>
                    <a:lnL w="12700" cmpd="sng">
                      <a:noFill/>
                    </a:lnL>
                  </a:tcPr>
                </a:tc>
                <a:tc hMerge="1">
                  <a:txBody>
                    <a:bodyPr/>
                    <a:lstStyle/>
                    <a:p>
                      <a:endParaRPr lang="fr-FR" dirty="0"/>
                    </a:p>
                  </a:txBody>
                  <a:tcPr/>
                </a:tc>
                <a:extLst>
                  <a:ext uri="{0D108BD9-81ED-4DB2-BD59-A6C34878D82A}">
                    <a16:rowId xmlns:a16="http://schemas.microsoft.com/office/drawing/2014/main" val="1032251535"/>
                  </a:ext>
                </a:extLst>
              </a:tr>
              <a:tr h="370840">
                <a:tc gridSpan="5">
                  <a:txBody>
                    <a:bodyPr/>
                    <a:lstStyle/>
                    <a:p>
                      <a:endParaRPr lang="fr-FR" sz="1300" b="1" dirty="0">
                        <a:solidFill>
                          <a:schemeClr val="tx1"/>
                        </a:solidFill>
                        <a:latin typeface="Arial Narrow" panose="020B0606020202030204" pitchFamily="34" charset="0"/>
                      </a:endParaRPr>
                    </a:p>
                    <a:p>
                      <a:endParaRPr lang="fr-FR" sz="1300" b="1" dirty="0">
                        <a:solidFill>
                          <a:schemeClr val="tx1"/>
                        </a:solidFill>
                        <a:latin typeface="Arial Narrow" panose="020B0606020202030204" pitchFamily="34" charset="0"/>
                      </a:endParaRPr>
                    </a:p>
                    <a:p>
                      <a:r>
                        <a:rPr lang="fr-FR" sz="1300" b="1" u="sng" dirty="0">
                          <a:solidFill>
                            <a:schemeClr val="tx1"/>
                          </a:solidFill>
                          <a:latin typeface="Arial Narrow" panose="020B0606020202030204" pitchFamily="34" charset="0"/>
                        </a:rPr>
                        <a:t>Quel poste occupiez-vous avant ?</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tc>
                <a:tc hMerge="1">
                  <a:txBody>
                    <a:bodyPr/>
                    <a:lstStyle/>
                    <a:p>
                      <a:endParaRPr lang="fr-FR" dirty="0"/>
                    </a:p>
                  </a:txBody>
                  <a:tcPr/>
                </a:tc>
                <a:tc hMerge="1">
                  <a:txBody>
                    <a:bodyPr/>
                    <a:lstStyle/>
                    <a:p>
                      <a:endParaRPr lang="fr-FR" dirty="0"/>
                    </a:p>
                  </a:txBody>
                  <a:tcPr>
                    <a:lnL w="12700" cmpd="sng">
                      <a:noFill/>
                    </a:lnL>
                  </a:tcPr>
                </a:tc>
                <a:tc hMerge="1">
                  <a:txBody>
                    <a:bodyPr/>
                    <a:lstStyle/>
                    <a:p>
                      <a:endParaRPr lang="fr-FR" dirty="0"/>
                    </a:p>
                  </a:txBody>
                  <a:tcPr/>
                </a:tc>
                <a:extLst>
                  <a:ext uri="{0D108BD9-81ED-4DB2-BD59-A6C34878D82A}">
                    <a16:rowId xmlns:a16="http://schemas.microsoft.com/office/drawing/2014/main" val="901088276"/>
                  </a:ext>
                </a:extLst>
              </a:tr>
              <a:tr h="370840">
                <a:tc>
                  <a:txBody>
                    <a:bodyPr/>
                    <a:lstStyle/>
                    <a:p>
                      <a:pPr algn="ctr"/>
                      <a:r>
                        <a:rPr lang="fr-FR" sz="1300" b="1" dirty="0">
                          <a:solidFill>
                            <a:schemeClr val="tx1"/>
                          </a:solidFill>
                          <a:latin typeface="Arial Narrow" panose="020B0606020202030204" pitchFamily="34" charset="0"/>
                        </a:rPr>
                        <a:t>PART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PRO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PRIVE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RA PRIVE         RA PRO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300" b="1" dirty="0">
                          <a:solidFill>
                            <a:schemeClr val="tx1"/>
                          </a:solidFill>
                          <a:latin typeface="Arial Narrow" panose="020B0606020202030204" pitchFamily="34" charset="0"/>
                        </a:rPr>
                        <a:t>AUTRE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85250658"/>
                  </a:ext>
                </a:extLst>
              </a:tr>
            </a:tbl>
          </a:graphicData>
        </a:graphic>
      </p:graphicFrame>
      <p:graphicFrame>
        <p:nvGraphicFramePr>
          <p:cNvPr id="8" name="Tableau 8">
            <a:extLst>
              <a:ext uri="{FF2B5EF4-FFF2-40B4-BE49-F238E27FC236}">
                <a16:creationId xmlns:a16="http://schemas.microsoft.com/office/drawing/2014/main" id="{D6A6BA97-19EE-FD29-6EAD-EF3410FF0A33}"/>
              </a:ext>
            </a:extLst>
          </p:cNvPr>
          <p:cNvGraphicFramePr>
            <a:graphicFrameLocks noGrp="1"/>
          </p:cNvGraphicFramePr>
          <p:nvPr>
            <p:extLst>
              <p:ext uri="{D42A27DB-BD31-4B8C-83A1-F6EECF244321}">
                <p14:modId xmlns:p14="http://schemas.microsoft.com/office/powerpoint/2010/main" val="1978537670"/>
              </p:ext>
            </p:extLst>
          </p:nvPr>
        </p:nvGraphicFramePr>
        <p:xfrm>
          <a:off x="633135" y="4378809"/>
          <a:ext cx="6391655" cy="1803400"/>
        </p:xfrm>
        <a:graphic>
          <a:graphicData uri="http://schemas.openxmlformats.org/drawingml/2006/table">
            <a:tbl>
              <a:tblPr firstRow="1" bandRow="1">
                <a:tableStyleId>{21E4AEA4-8DFA-4A89-87EB-49C32662AFE0}</a:tableStyleId>
              </a:tblPr>
              <a:tblGrid>
                <a:gridCol w="2157003">
                  <a:extLst>
                    <a:ext uri="{9D8B030D-6E8A-4147-A177-3AD203B41FA5}">
                      <a16:colId xmlns:a16="http://schemas.microsoft.com/office/drawing/2014/main" val="807261110"/>
                    </a:ext>
                  </a:extLst>
                </a:gridCol>
                <a:gridCol w="1113291">
                  <a:extLst>
                    <a:ext uri="{9D8B030D-6E8A-4147-A177-3AD203B41FA5}">
                      <a16:colId xmlns:a16="http://schemas.microsoft.com/office/drawing/2014/main" val="3288191930"/>
                    </a:ext>
                  </a:extLst>
                </a:gridCol>
                <a:gridCol w="1051442">
                  <a:extLst>
                    <a:ext uri="{9D8B030D-6E8A-4147-A177-3AD203B41FA5}">
                      <a16:colId xmlns:a16="http://schemas.microsoft.com/office/drawing/2014/main" val="4246401898"/>
                    </a:ext>
                  </a:extLst>
                </a:gridCol>
                <a:gridCol w="1206065">
                  <a:extLst>
                    <a:ext uri="{9D8B030D-6E8A-4147-A177-3AD203B41FA5}">
                      <a16:colId xmlns:a16="http://schemas.microsoft.com/office/drawing/2014/main" val="575199646"/>
                    </a:ext>
                  </a:extLst>
                </a:gridCol>
                <a:gridCol w="863854">
                  <a:extLst>
                    <a:ext uri="{9D8B030D-6E8A-4147-A177-3AD203B41FA5}">
                      <a16:colId xmlns:a16="http://schemas.microsoft.com/office/drawing/2014/main" val="3402401823"/>
                    </a:ext>
                  </a:extLst>
                </a:gridCol>
              </a:tblGrid>
              <a:tr h="257239">
                <a:tc rowSpan="3">
                  <a:txBody>
                    <a:bodyPr/>
                    <a:lstStyle/>
                    <a:p>
                      <a:endParaRPr lang="fr-FR" sz="1600" b="1" kern="1200" dirty="0">
                        <a:solidFill>
                          <a:schemeClr val="tx1"/>
                        </a:solidFill>
                        <a:latin typeface="Arial Narrow" panose="020B0606020202030204" pitchFamily="34" charset="0"/>
                        <a:ea typeface="+mn-ea"/>
                        <a:cs typeface="+mn-cs"/>
                      </a:endParaRPr>
                    </a:p>
                    <a:p>
                      <a:r>
                        <a:rPr lang="fr-FR" sz="1600" b="1" u="sng" kern="1200" dirty="0">
                          <a:solidFill>
                            <a:schemeClr val="bg1"/>
                          </a:solidFill>
                          <a:latin typeface="Arial Narrow" panose="020B0606020202030204" pitchFamily="34" charset="0"/>
                          <a:ea typeface="+mn-ea"/>
                          <a:cs typeface="+mn-cs"/>
                        </a:rPr>
                        <a:t>Rémunérations repères</a:t>
                      </a:r>
                    </a:p>
                  </a:txBody>
                  <a:tcPr/>
                </a:tc>
                <a:tc gridSpan="4">
                  <a:txBody>
                    <a:bodyPr/>
                    <a:lstStyle/>
                    <a:p>
                      <a:pPr algn="ctr"/>
                      <a:r>
                        <a:rPr lang="fr-FR" sz="1400" b="1" u="sng" kern="1200" dirty="0">
                          <a:solidFill>
                            <a:schemeClr val="bg1"/>
                          </a:solidFill>
                          <a:latin typeface="Arial Narrow" panose="020B0606020202030204" pitchFamily="34" charset="0"/>
                          <a:ea typeface="+mn-ea"/>
                          <a:cs typeface="+mn-cs"/>
                        </a:rPr>
                        <a:t>Province</a:t>
                      </a:r>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618814310"/>
                  </a:ext>
                </a:extLst>
              </a:tr>
              <a:tr h="257238">
                <a:tc vMerge="1">
                  <a:txBody>
                    <a:bodyPr/>
                    <a:lstStyle/>
                    <a:p>
                      <a:endParaRPr lang="fr-FR"/>
                    </a:p>
                  </a:txBody>
                  <a:tcPr/>
                </a:tc>
                <a:tc gridSpan="2">
                  <a:txBody>
                    <a:bodyPr/>
                    <a:lstStyle/>
                    <a:p>
                      <a:pPr algn="ctr"/>
                      <a:r>
                        <a:rPr lang="fr-FR" sz="1400" b="1" u="sng" kern="1200" dirty="0">
                          <a:solidFill>
                            <a:schemeClr val="tx1"/>
                          </a:solidFill>
                          <a:latin typeface="Arial Narrow" panose="020B0606020202030204" pitchFamily="34" charset="0"/>
                          <a:ea typeface="+mn-ea"/>
                          <a:cs typeface="+mn-cs"/>
                        </a:rPr>
                        <a:t>2 ans</a:t>
                      </a:r>
                    </a:p>
                  </a:txBody>
                  <a:tcPr/>
                </a:tc>
                <a:tc hMerge="1">
                  <a:txBody>
                    <a:bodyPr/>
                    <a:lstStyle/>
                    <a:p>
                      <a:endParaRPr lang="fr-FR" dirty="0"/>
                    </a:p>
                  </a:txBody>
                  <a:tcPr/>
                </a:tc>
                <a:tc gridSpan="2">
                  <a:txBody>
                    <a:bodyPr/>
                    <a:lstStyle/>
                    <a:p>
                      <a:pPr algn="ctr"/>
                      <a:r>
                        <a:rPr lang="fr-FR" sz="1400" b="1" u="sng" kern="1200" dirty="0">
                          <a:solidFill>
                            <a:schemeClr val="tx1"/>
                          </a:solidFill>
                          <a:latin typeface="Arial Narrow" panose="020B0606020202030204" pitchFamily="34" charset="0"/>
                          <a:ea typeface="+mn-ea"/>
                          <a:cs typeface="+mn-cs"/>
                        </a:rPr>
                        <a:t>4 ans</a:t>
                      </a:r>
                    </a:p>
                  </a:txBody>
                  <a:tcPr/>
                </a:tc>
                <a:tc hMerge="1">
                  <a:txBody>
                    <a:bodyPr/>
                    <a:lstStyle/>
                    <a:p>
                      <a:endParaRPr lang="fr-FR" dirty="0"/>
                    </a:p>
                  </a:txBody>
                  <a:tcPr/>
                </a:tc>
                <a:extLst>
                  <a:ext uri="{0D108BD9-81ED-4DB2-BD59-A6C34878D82A}">
                    <a16:rowId xmlns:a16="http://schemas.microsoft.com/office/drawing/2014/main" val="2242872712"/>
                  </a:ext>
                </a:extLst>
              </a:tr>
              <a:tr h="257239">
                <a:tc vMerge="1">
                  <a:txBody>
                    <a:bodyPr/>
                    <a:lstStyle/>
                    <a:p>
                      <a:endParaRPr lang="fr-FR"/>
                    </a:p>
                  </a:txBody>
                  <a:tcPr/>
                </a:tc>
                <a:tc>
                  <a:txBody>
                    <a:bodyPr/>
                    <a:lstStyle/>
                    <a:p>
                      <a:pPr algn="ctr"/>
                      <a:r>
                        <a:rPr lang="fr-FR" sz="1400" b="1" u="sng" kern="1200" dirty="0">
                          <a:solidFill>
                            <a:schemeClr val="tx1"/>
                          </a:solidFill>
                          <a:latin typeface="Arial Narrow" panose="020B0606020202030204" pitchFamily="34" charset="0"/>
                          <a:ea typeface="+mn-ea"/>
                          <a:cs typeface="+mn-cs"/>
                        </a:rPr>
                        <a:t>3</a:t>
                      </a:r>
                    </a:p>
                  </a:txBody>
                  <a:tcPr/>
                </a:tc>
                <a:tc>
                  <a:txBody>
                    <a:bodyPr/>
                    <a:lstStyle/>
                    <a:p>
                      <a:pPr algn="ctr"/>
                      <a:r>
                        <a:rPr lang="fr-FR" sz="1400" b="1" u="sng" kern="1200" dirty="0">
                          <a:solidFill>
                            <a:schemeClr val="tx1"/>
                          </a:solidFill>
                          <a:latin typeface="Arial Narrow" panose="020B0606020202030204" pitchFamily="34" charset="0"/>
                          <a:ea typeface="+mn-ea"/>
                          <a:cs typeface="+mn-cs"/>
                        </a:rPr>
                        <a:t>4 et +</a:t>
                      </a:r>
                    </a:p>
                  </a:txBody>
                  <a:tcPr/>
                </a:tc>
                <a:tc>
                  <a:txBody>
                    <a:bodyPr/>
                    <a:lstStyle/>
                    <a:p>
                      <a:pPr algn="ctr"/>
                      <a:r>
                        <a:rPr lang="fr-FR" sz="1400" b="1" u="sng" kern="1200" dirty="0">
                          <a:solidFill>
                            <a:schemeClr val="tx1"/>
                          </a:solidFill>
                          <a:latin typeface="Arial Narrow" panose="020B0606020202030204" pitchFamily="34" charset="0"/>
                          <a:ea typeface="+mn-ea"/>
                          <a:cs typeface="+mn-cs"/>
                        </a:rPr>
                        <a:t>3</a:t>
                      </a:r>
                    </a:p>
                  </a:txBody>
                  <a:tcPr/>
                </a:tc>
                <a:tc>
                  <a:txBody>
                    <a:bodyPr/>
                    <a:lstStyle/>
                    <a:p>
                      <a:pPr algn="ctr"/>
                      <a:r>
                        <a:rPr lang="fr-FR" sz="1400" b="1" u="sng" kern="1200" dirty="0">
                          <a:solidFill>
                            <a:schemeClr val="tx1"/>
                          </a:solidFill>
                          <a:latin typeface="Arial Narrow" panose="020B0606020202030204" pitchFamily="34" charset="0"/>
                          <a:ea typeface="+mn-ea"/>
                          <a:cs typeface="+mn-cs"/>
                        </a:rPr>
                        <a:t>4 et +</a:t>
                      </a:r>
                    </a:p>
                  </a:txBody>
                  <a:tcPr/>
                </a:tc>
                <a:extLst>
                  <a:ext uri="{0D108BD9-81ED-4DB2-BD59-A6C34878D82A}">
                    <a16:rowId xmlns:a16="http://schemas.microsoft.com/office/drawing/2014/main" val="1339725562"/>
                  </a:ext>
                </a:extLst>
              </a:tr>
              <a:tr h="370840">
                <a:tc>
                  <a:txBody>
                    <a:bodyPr/>
                    <a:lstStyle/>
                    <a:p>
                      <a:r>
                        <a:rPr lang="fr-FR" sz="1400" b="1" kern="1200" dirty="0">
                          <a:solidFill>
                            <a:schemeClr val="tx1"/>
                          </a:solidFill>
                          <a:latin typeface="Arial Narrow" panose="020B0606020202030204" pitchFamily="34" charset="0"/>
                          <a:ea typeface="+mn-ea"/>
                          <a:cs typeface="+mn-cs"/>
                        </a:rPr>
                        <a:t>Conseiller Clientèle Privée</a:t>
                      </a:r>
                    </a:p>
                  </a:txBody>
                  <a:tcPr/>
                </a:tc>
                <a:tc>
                  <a:txBody>
                    <a:bodyPr/>
                    <a:lstStyle/>
                    <a:p>
                      <a:pPr algn="ctr"/>
                      <a:r>
                        <a:rPr lang="fr-FR" sz="1400" b="1" kern="1200" dirty="0">
                          <a:solidFill>
                            <a:schemeClr val="tx1"/>
                          </a:solidFill>
                          <a:latin typeface="Arial Narrow" panose="020B0606020202030204" pitchFamily="34" charset="0"/>
                          <a:ea typeface="+mn-ea"/>
                          <a:cs typeface="+mn-cs"/>
                        </a:rPr>
                        <a:t>35 350€</a:t>
                      </a:r>
                    </a:p>
                  </a:txBody>
                  <a:tcPr/>
                </a:tc>
                <a:tc>
                  <a:txBody>
                    <a:bodyPr/>
                    <a:lstStyle/>
                    <a:p>
                      <a:pPr algn="ctr"/>
                      <a:r>
                        <a:rPr lang="fr-FR" sz="1400" b="1" kern="1200" dirty="0">
                          <a:solidFill>
                            <a:schemeClr val="tx1"/>
                          </a:solidFill>
                          <a:latin typeface="Arial Narrow" panose="020B0606020202030204" pitchFamily="34" charset="0"/>
                          <a:ea typeface="+mn-ea"/>
                          <a:cs typeface="+mn-cs"/>
                        </a:rPr>
                        <a:t>36 350€</a:t>
                      </a:r>
                    </a:p>
                  </a:txBody>
                  <a:tcPr/>
                </a:tc>
                <a:tc>
                  <a:txBody>
                    <a:bodyPr/>
                    <a:lstStyle/>
                    <a:p>
                      <a:pPr algn="ctr"/>
                      <a:r>
                        <a:rPr lang="fr-FR" sz="1400" b="1" kern="1200" dirty="0">
                          <a:solidFill>
                            <a:schemeClr val="tx1"/>
                          </a:solidFill>
                          <a:latin typeface="Arial Narrow" panose="020B0606020202030204" pitchFamily="34" charset="0"/>
                          <a:ea typeface="+mn-ea"/>
                          <a:cs typeface="+mn-cs"/>
                        </a:rPr>
                        <a:t>36 350€</a:t>
                      </a:r>
                    </a:p>
                  </a:txBody>
                  <a:tcPr/>
                </a:tc>
                <a:tc>
                  <a:txBody>
                    <a:bodyPr/>
                    <a:lstStyle/>
                    <a:p>
                      <a:pPr algn="ctr"/>
                      <a:r>
                        <a:rPr lang="fr-FR" sz="1400" b="1" kern="1200" dirty="0">
                          <a:solidFill>
                            <a:schemeClr val="tx1"/>
                          </a:solidFill>
                          <a:latin typeface="Arial Narrow" panose="020B0606020202030204" pitchFamily="34" charset="0"/>
                          <a:ea typeface="+mn-ea"/>
                          <a:cs typeface="+mn-cs"/>
                        </a:rPr>
                        <a:t>38 350€</a:t>
                      </a:r>
                    </a:p>
                  </a:txBody>
                  <a:tcPr/>
                </a:tc>
                <a:extLst>
                  <a:ext uri="{0D108BD9-81ED-4DB2-BD59-A6C34878D82A}">
                    <a16:rowId xmlns:a16="http://schemas.microsoft.com/office/drawing/2014/main" val="3848563418"/>
                  </a:ext>
                </a:extLst>
              </a:tr>
              <a:tr h="0">
                <a:tc>
                  <a:txBody>
                    <a:bodyPr/>
                    <a:lstStyle/>
                    <a:p>
                      <a:r>
                        <a:rPr lang="fr-FR" sz="1400" b="1" kern="1200" dirty="0">
                          <a:solidFill>
                            <a:schemeClr val="tx1"/>
                          </a:solidFill>
                          <a:latin typeface="Arial Narrow" panose="020B0606020202030204" pitchFamily="34" charset="0"/>
                          <a:ea typeface="+mn-ea"/>
                          <a:cs typeface="+mn-cs"/>
                        </a:rPr>
                        <a:t>Conseiller Clientèle Professionnelle</a:t>
                      </a:r>
                    </a:p>
                  </a:txBody>
                  <a:tcPr/>
                </a:tc>
                <a:tc>
                  <a:txBody>
                    <a:bodyPr/>
                    <a:lstStyle/>
                    <a:p>
                      <a:pPr algn="ctr"/>
                      <a:r>
                        <a:rPr lang="fr-FR" sz="1400" b="1" kern="1200" dirty="0">
                          <a:solidFill>
                            <a:schemeClr val="tx1"/>
                          </a:solidFill>
                          <a:latin typeface="Arial Narrow" panose="020B0606020202030204" pitchFamily="34" charset="0"/>
                          <a:ea typeface="+mn-ea"/>
                          <a:cs typeface="+mn-cs"/>
                        </a:rPr>
                        <a:t>37 350€</a:t>
                      </a:r>
                    </a:p>
                  </a:txBody>
                  <a:tcPr/>
                </a:tc>
                <a:tc>
                  <a:txBody>
                    <a:bodyPr/>
                    <a:lstStyle/>
                    <a:p>
                      <a:pPr algn="ctr"/>
                      <a:r>
                        <a:rPr lang="fr-FR" sz="1400" b="1" kern="1200" dirty="0">
                          <a:solidFill>
                            <a:schemeClr val="tx1"/>
                          </a:solidFill>
                          <a:latin typeface="Arial Narrow" panose="020B0606020202030204" pitchFamily="34" charset="0"/>
                          <a:ea typeface="+mn-ea"/>
                          <a:cs typeface="+mn-cs"/>
                        </a:rPr>
                        <a:t>38 350€</a:t>
                      </a:r>
                    </a:p>
                  </a:txBody>
                  <a:tcPr/>
                </a:tc>
                <a:tc>
                  <a:txBody>
                    <a:bodyPr/>
                    <a:lstStyle/>
                    <a:p>
                      <a:pPr algn="ctr"/>
                      <a:r>
                        <a:rPr lang="fr-FR" sz="1400" b="1" kern="1200" dirty="0">
                          <a:solidFill>
                            <a:schemeClr val="tx1"/>
                          </a:solidFill>
                          <a:latin typeface="Arial Narrow" panose="020B0606020202030204" pitchFamily="34" charset="0"/>
                          <a:ea typeface="+mn-ea"/>
                          <a:cs typeface="+mn-cs"/>
                        </a:rPr>
                        <a:t>38 350€</a:t>
                      </a:r>
                    </a:p>
                  </a:txBody>
                  <a:tcPr/>
                </a:tc>
                <a:tc>
                  <a:txBody>
                    <a:bodyPr/>
                    <a:lstStyle/>
                    <a:p>
                      <a:pPr algn="ctr"/>
                      <a:r>
                        <a:rPr lang="fr-FR" sz="1400" b="1" kern="1200" dirty="0">
                          <a:solidFill>
                            <a:schemeClr val="tx1"/>
                          </a:solidFill>
                          <a:latin typeface="Arial Narrow" panose="020B0606020202030204" pitchFamily="34" charset="0"/>
                          <a:ea typeface="+mn-ea"/>
                          <a:cs typeface="+mn-cs"/>
                        </a:rPr>
                        <a:t>40 350€</a:t>
                      </a:r>
                    </a:p>
                  </a:txBody>
                  <a:tcPr/>
                </a:tc>
                <a:extLst>
                  <a:ext uri="{0D108BD9-81ED-4DB2-BD59-A6C34878D82A}">
                    <a16:rowId xmlns:a16="http://schemas.microsoft.com/office/drawing/2014/main" val="2431141327"/>
                  </a:ext>
                </a:extLst>
              </a:tr>
            </a:tbl>
          </a:graphicData>
        </a:graphic>
      </p:graphicFrame>
      <p:sp>
        <p:nvSpPr>
          <p:cNvPr id="10" name="ZoneTexte 9">
            <a:extLst>
              <a:ext uri="{FF2B5EF4-FFF2-40B4-BE49-F238E27FC236}">
                <a16:creationId xmlns:a16="http://schemas.microsoft.com/office/drawing/2014/main" id="{1F458EBC-D6A3-4A94-0A08-59C4D000B6E5}"/>
              </a:ext>
            </a:extLst>
          </p:cNvPr>
          <p:cNvSpPr txBox="1"/>
          <p:nvPr/>
        </p:nvSpPr>
        <p:spPr>
          <a:xfrm>
            <a:off x="303050" y="6700141"/>
            <a:ext cx="6994926" cy="2046714"/>
          </a:xfrm>
          <a:prstGeom prst="rect">
            <a:avLst/>
          </a:prstGeom>
          <a:noFill/>
        </p:spPr>
        <p:txBody>
          <a:bodyPr wrap="square" rtlCol="0">
            <a:spAutoFit/>
          </a:bodyPr>
          <a:lstStyle/>
          <a:p>
            <a:pPr marL="0" algn="l" rtl="0" eaLnBrk="1" fontAlgn="t" latinLnBrk="0" hangingPunct="1">
              <a:spcBef>
                <a:spcPts val="0"/>
              </a:spcBef>
              <a:spcAft>
                <a:spcPts val="0"/>
              </a:spcAft>
            </a:pPr>
            <a:r>
              <a:rPr lang="fr-FR" sz="1300" b="1" u="sng" dirty="0">
                <a:latin typeface="Arial Narrow" panose="020B0606020202030204" pitchFamily="34" charset="0"/>
              </a:rPr>
              <a:t>A l’appui du tableau ci dessus, êtes-vous lésés en terme de revalorisation de RBA par rapport à votre ligne métier ?</a:t>
            </a:r>
          </a:p>
          <a:p>
            <a:pPr marL="0" algn="l" rtl="0" eaLnBrk="1" fontAlgn="t" latinLnBrk="0" hangingPunct="1">
              <a:spcBef>
                <a:spcPts val="0"/>
              </a:spcBef>
              <a:spcAft>
                <a:spcPts val="0"/>
              </a:spcAft>
            </a:pPr>
            <a:endParaRPr lang="fr-FR" sz="1300" b="1" dirty="0">
              <a:latin typeface="Arial Narrow" panose="020B0606020202030204" pitchFamily="34" charset="0"/>
            </a:endParaRPr>
          </a:p>
          <a:p>
            <a:pPr marL="0" algn="l" rtl="0" eaLnBrk="1" fontAlgn="t" latinLnBrk="0" hangingPunct="1">
              <a:spcBef>
                <a:spcPts val="0"/>
              </a:spcBef>
              <a:spcAft>
                <a:spcPts val="0"/>
              </a:spcAft>
            </a:pPr>
            <a:r>
              <a:rPr lang="fr-FR" sz="1300" b="1" dirty="0">
                <a:latin typeface="Arial Narrow" panose="020B0606020202030204" pitchFamily="34" charset="0"/>
              </a:rPr>
              <a:t>		OUI							NON</a:t>
            </a:r>
          </a:p>
          <a:p>
            <a:endParaRPr lang="fr-FR" sz="1300" b="1" dirty="0">
              <a:latin typeface="Arial Narrow" panose="020B0606020202030204" pitchFamily="34" charset="0"/>
            </a:endParaRPr>
          </a:p>
          <a:p>
            <a:endParaRPr lang="fr-FR" sz="1300" b="1" dirty="0">
              <a:latin typeface="Arial Narrow" panose="020B0606020202030204" pitchFamily="34" charset="0"/>
            </a:endParaRPr>
          </a:p>
          <a:p>
            <a:r>
              <a:rPr lang="fr-FR" sz="1300" b="1" u="sng" dirty="0">
                <a:latin typeface="Arial Narrow" panose="020B0606020202030204" pitchFamily="34" charset="0"/>
              </a:rPr>
              <a:t>Si oui quel est le décalage, en €, entre votre RBA actuelle et la mesure repère de votre métier ?</a:t>
            </a:r>
          </a:p>
          <a:p>
            <a:endParaRPr lang="fr-FR" dirty="0"/>
          </a:p>
          <a:p>
            <a:r>
              <a:rPr lang="fr-FR" dirty="0"/>
              <a:t>……………………………………………………………………………..</a:t>
            </a:r>
          </a:p>
        </p:txBody>
      </p:sp>
      <p:sp>
        <p:nvSpPr>
          <p:cNvPr id="11" name="ZoneTexte 10">
            <a:extLst>
              <a:ext uri="{FF2B5EF4-FFF2-40B4-BE49-F238E27FC236}">
                <a16:creationId xmlns:a16="http://schemas.microsoft.com/office/drawing/2014/main" id="{99636AAC-4410-41B4-3CE8-C5ADAB260B7D}"/>
              </a:ext>
            </a:extLst>
          </p:cNvPr>
          <p:cNvSpPr txBox="1"/>
          <p:nvPr/>
        </p:nvSpPr>
        <p:spPr>
          <a:xfrm>
            <a:off x="0" y="-17829"/>
            <a:ext cx="7559674" cy="461665"/>
          </a:xfrm>
          <a:prstGeom prst="rect">
            <a:avLst/>
          </a:prstGeom>
          <a:noFill/>
        </p:spPr>
        <p:txBody>
          <a:bodyPr wrap="square" rtlCol="0">
            <a:spAutoFit/>
          </a:bodyPr>
          <a:lstStyle/>
          <a:p>
            <a:pPr algn="ctr"/>
            <a:r>
              <a:rPr lang="fr-FR" sz="2400" b="1" u="sng" dirty="0">
                <a:solidFill>
                  <a:schemeClr val="accent2"/>
                </a:solidFill>
                <a:latin typeface="Arial Narrow" panose="020B0606020202030204" pitchFamily="34" charset="0"/>
              </a:rPr>
              <a:t>Questionnaire</a:t>
            </a:r>
          </a:p>
        </p:txBody>
      </p:sp>
    </p:spTree>
    <p:extLst>
      <p:ext uri="{BB962C8B-B14F-4D97-AF65-F5344CB8AC3E}">
        <p14:creationId xmlns:p14="http://schemas.microsoft.com/office/powerpoint/2010/main" val="700388108"/>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1084</TotalTime>
  <Words>538</Words>
  <Application>Microsoft Office PowerPoint</Application>
  <PresentationFormat>Personnalisé</PresentationFormat>
  <Paragraphs>105</Paragraphs>
  <Slides>2</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Arial</vt:lpstr>
      <vt:lpstr>Arial Narrow</vt:lpstr>
      <vt:lpstr>Calibri</vt:lpstr>
      <vt:lpstr>Calibri Light</vt:lpstr>
      <vt:lpstr>Gotham Condensed Bold</vt:lpstr>
      <vt:lpstr>Gotham Condensed Book</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Lucie Brochard</dc:creator>
  <cp:lastModifiedBy>BARBIER Amelie (LCL)</cp:lastModifiedBy>
  <cp:revision>45</cp:revision>
  <cp:lastPrinted>2025-05-05T12:10:24Z</cp:lastPrinted>
  <dcterms:created xsi:type="dcterms:W3CDTF">2025-03-04T11:08:54Z</dcterms:created>
  <dcterms:modified xsi:type="dcterms:W3CDTF">2025-05-05T13:20:05Z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cad6431-53ea-4466-8111-3fefa470bcb9_Enabled">
    <vt:lpwstr>true</vt:lpwstr>
  </property>
  <property fmtid="{D5CDD505-2E9C-101B-9397-08002B2CF9AE}" pid="3" name="MSIP_Label_4cad6431-53ea-4466-8111-3fefa470bcb9_SetDate">
    <vt:lpwstr>2025-03-27T15:10:30Z</vt:lpwstr>
  </property>
  <property fmtid="{D5CDD505-2E9C-101B-9397-08002B2CF9AE}" pid="4" name="MSIP_Label_4cad6431-53ea-4466-8111-3fefa470bcb9_Method">
    <vt:lpwstr>Standard</vt:lpwstr>
  </property>
  <property fmtid="{D5CDD505-2E9C-101B-9397-08002B2CF9AE}" pid="5" name="MSIP_Label_4cad6431-53ea-4466-8111-3fefa470bcb9_Name">
    <vt:lpwstr>Usage Interne</vt:lpwstr>
  </property>
  <property fmtid="{D5CDD505-2E9C-101B-9397-08002B2CF9AE}" pid="6" name="MSIP_Label_4cad6431-53ea-4466-8111-3fefa470bcb9_SiteId">
    <vt:lpwstr>fb3baf17-c313-474c-8d5d-577a3ec97a32</vt:lpwstr>
  </property>
  <property fmtid="{D5CDD505-2E9C-101B-9397-08002B2CF9AE}" pid="7" name="MSIP_Label_4cad6431-53ea-4466-8111-3fefa470bcb9_ActionId">
    <vt:lpwstr>f5772de0-638b-4327-8685-ad77347f4a53</vt:lpwstr>
  </property>
  <property fmtid="{D5CDD505-2E9C-101B-9397-08002B2CF9AE}" pid="8" name="MSIP_Label_4cad6431-53ea-4466-8111-3fefa470bcb9_ContentBits">
    <vt:lpwstr>0</vt:lpwstr>
  </property>
</Properties>
</file>